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7" r:id="rId4"/>
  </p:sldMasterIdLst>
  <p:notesMasterIdLst>
    <p:notesMasterId r:id="rId23"/>
  </p:notesMasterIdLst>
  <p:sldIdLst>
    <p:sldId id="256" r:id="rId5"/>
    <p:sldId id="279" r:id="rId6"/>
    <p:sldId id="280" r:id="rId7"/>
    <p:sldId id="286" r:id="rId8"/>
    <p:sldId id="284" r:id="rId9"/>
    <p:sldId id="292" r:id="rId10"/>
    <p:sldId id="293" r:id="rId11"/>
    <p:sldId id="287" r:id="rId12"/>
    <p:sldId id="288" r:id="rId13"/>
    <p:sldId id="289" r:id="rId14"/>
    <p:sldId id="290" r:id="rId15"/>
    <p:sldId id="493" r:id="rId16"/>
    <p:sldId id="494" r:id="rId17"/>
    <p:sldId id="291" r:id="rId18"/>
    <p:sldId id="282" r:id="rId19"/>
    <p:sldId id="495" r:id="rId20"/>
    <p:sldId id="283" r:id="rId21"/>
    <p:sldId id="492" r:id="rId22"/>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842"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E980A5-450B-496A-A514-3C99D5F0AFAC}" v="3" dt="2021-06-22T15:37:35.92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40" autoAdjust="0"/>
    <p:restoredTop sz="92149" autoAdjust="0"/>
  </p:normalViewPr>
  <p:slideViewPr>
    <p:cSldViewPr>
      <p:cViewPr varScale="1">
        <p:scale>
          <a:sx n="114" d="100"/>
          <a:sy n="114" d="100"/>
        </p:scale>
        <p:origin x="2034" y="102"/>
      </p:cViewPr>
      <p:guideLst>
        <p:guide orient="horz" pos="1842"/>
        <p:guide pos="2880"/>
      </p:guideLst>
    </p:cSldViewPr>
  </p:slideViewPr>
  <p:notesTextViewPr>
    <p:cViewPr>
      <p:scale>
        <a:sx n="100" d="100"/>
        <a:sy n="100" d="100"/>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BEURET" userId="323d14ba-4654-4793-9dc9-d0a0b59b825b" providerId="ADAL" clId="{60E980A5-450B-496A-A514-3C99D5F0AFAC}"/>
    <pc:docChg chg="undo custSel addSld modSld sldOrd">
      <pc:chgData name="Marie BEURET" userId="323d14ba-4654-4793-9dc9-d0a0b59b825b" providerId="ADAL" clId="{60E980A5-450B-496A-A514-3C99D5F0AFAC}" dt="2021-06-28T11:53:40.993" v="1983" actId="20577"/>
      <pc:docMkLst>
        <pc:docMk/>
      </pc:docMkLst>
      <pc:sldChg chg="modSp mod">
        <pc:chgData name="Marie BEURET" userId="323d14ba-4654-4793-9dc9-d0a0b59b825b" providerId="ADAL" clId="{60E980A5-450B-496A-A514-3C99D5F0AFAC}" dt="2021-06-22T15:40:04.565" v="1931" actId="20577"/>
        <pc:sldMkLst>
          <pc:docMk/>
          <pc:sldMk cId="0" sldId="256"/>
        </pc:sldMkLst>
        <pc:spChg chg="mod">
          <ac:chgData name="Marie BEURET" userId="323d14ba-4654-4793-9dc9-d0a0b59b825b" providerId="ADAL" clId="{60E980A5-450B-496A-A514-3C99D5F0AFAC}" dt="2021-06-22T15:40:04.565" v="1931" actId="20577"/>
          <ac:spMkLst>
            <pc:docMk/>
            <pc:sldMk cId="0" sldId="256"/>
            <ac:spMk id="2" creationId="{00000000-0000-0000-0000-000000000000}"/>
          </ac:spMkLst>
        </pc:spChg>
        <pc:spChg chg="mod">
          <ac:chgData name="Marie BEURET" userId="323d14ba-4654-4793-9dc9-d0a0b59b825b" providerId="ADAL" clId="{60E980A5-450B-496A-A514-3C99D5F0AFAC}" dt="2021-06-22T15:39:50.762" v="1889" actId="20577"/>
          <ac:spMkLst>
            <pc:docMk/>
            <pc:sldMk cId="0" sldId="256"/>
            <ac:spMk id="2051" creationId="{00000000-0000-0000-0000-000000000000}"/>
          </ac:spMkLst>
        </pc:spChg>
      </pc:sldChg>
      <pc:sldChg chg="modSp mod">
        <pc:chgData name="Marie BEURET" userId="323d14ba-4654-4793-9dc9-d0a0b59b825b" providerId="ADAL" clId="{60E980A5-450B-496A-A514-3C99D5F0AFAC}" dt="2021-06-22T15:37:20.609" v="1625"/>
        <pc:sldMkLst>
          <pc:docMk/>
          <pc:sldMk cId="3343945933" sldId="279"/>
        </pc:sldMkLst>
        <pc:spChg chg="mod">
          <ac:chgData name="Marie BEURET" userId="323d14ba-4654-4793-9dc9-d0a0b59b825b" providerId="ADAL" clId="{60E980A5-450B-496A-A514-3C99D5F0AFAC}" dt="2021-06-22T15:37:20.609" v="1625"/>
          <ac:spMkLst>
            <pc:docMk/>
            <pc:sldMk cId="3343945933" sldId="279"/>
            <ac:spMk id="3" creationId="{E4DFDCCF-1B15-40C5-9A23-5766742CED13}"/>
          </ac:spMkLst>
        </pc:spChg>
      </pc:sldChg>
      <pc:sldChg chg="addSp modSp mod">
        <pc:chgData name="Marie BEURET" userId="323d14ba-4654-4793-9dc9-d0a0b59b825b" providerId="ADAL" clId="{60E980A5-450B-496A-A514-3C99D5F0AFAC}" dt="2021-06-22T15:37:04.786" v="1622"/>
        <pc:sldMkLst>
          <pc:docMk/>
          <pc:sldMk cId="518214617" sldId="282"/>
        </pc:sldMkLst>
        <pc:spChg chg="mod">
          <ac:chgData name="Marie BEURET" userId="323d14ba-4654-4793-9dc9-d0a0b59b825b" providerId="ADAL" clId="{60E980A5-450B-496A-A514-3C99D5F0AFAC}" dt="2021-06-22T15:31:26.438" v="1254" actId="20577"/>
          <ac:spMkLst>
            <pc:docMk/>
            <pc:sldMk cId="518214617" sldId="282"/>
            <ac:spMk id="2" creationId="{73BA8C32-6AD6-457B-B25E-BFC02E85F714}"/>
          </ac:spMkLst>
        </pc:spChg>
        <pc:spChg chg="mod">
          <ac:chgData name="Marie BEURET" userId="323d14ba-4654-4793-9dc9-d0a0b59b825b" providerId="ADAL" clId="{60E980A5-450B-496A-A514-3C99D5F0AFAC}" dt="2021-06-22T15:37:04.786" v="1622"/>
          <ac:spMkLst>
            <pc:docMk/>
            <pc:sldMk cId="518214617" sldId="282"/>
            <ac:spMk id="3" creationId="{1FBA13C8-DB3F-489C-9BD3-92776121409E}"/>
          </ac:spMkLst>
        </pc:spChg>
        <pc:picChg chg="add mod">
          <ac:chgData name="Marie BEURET" userId="323d14ba-4654-4793-9dc9-d0a0b59b825b" providerId="ADAL" clId="{60E980A5-450B-496A-A514-3C99D5F0AFAC}" dt="2021-06-22T15:30:04.738" v="1210" actId="208"/>
          <ac:picMkLst>
            <pc:docMk/>
            <pc:sldMk cId="518214617" sldId="282"/>
            <ac:picMk id="4" creationId="{AB20355A-E49B-49E9-8B0F-FCE53BFFD3C2}"/>
          </ac:picMkLst>
        </pc:picChg>
      </pc:sldChg>
      <pc:sldChg chg="modSp mod">
        <pc:chgData name="Marie BEURET" userId="323d14ba-4654-4793-9dc9-d0a0b59b825b" providerId="ADAL" clId="{60E980A5-450B-496A-A514-3C99D5F0AFAC}" dt="2021-06-22T15:36:29.148" v="1581" actId="20577"/>
        <pc:sldMkLst>
          <pc:docMk/>
          <pc:sldMk cId="1935196685" sldId="283"/>
        </pc:sldMkLst>
        <pc:spChg chg="mod">
          <ac:chgData name="Marie BEURET" userId="323d14ba-4654-4793-9dc9-d0a0b59b825b" providerId="ADAL" clId="{60E980A5-450B-496A-A514-3C99D5F0AFAC}" dt="2021-06-22T15:36:29.148" v="1581" actId="20577"/>
          <ac:spMkLst>
            <pc:docMk/>
            <pc:sldMk cId="1935196685" sldId="283"/>
            <ac:spMk id="3" creationId="{5A52DE2F-AAB0-4C24-AA61-66FAD408E68E}"/>
          </ac:spMkLst>
        </pc:spChg>
      </pc:sldChg>
      <pc:sldChg chg="modSp mod ord">
        <pc:chgData name="Marie BEURET" userId="323d14ba-4654-4793-9dc9-d0a0b59b825b" providerId="ADAL" clId="{60E980A5-450B-496A-A514-3C99D5F0AFAC}" dt="2021-06-22T15:27:58.435" v="1166" actId="20577"/>
        <pc:sldMkLst>
          <pc:docMk/>
          <pc:sldMk cId="3654974009" sldId="289"/>
        </pc:sldMkLst>
        <pc:spChg chg="mod">
          <ac:chgData name="Marie BEURET" userId="323d14ba-4654-4793-9dc9-d0a0b59b825b" providerId="ADAL" clId="{60E980A5-450B-496A-A514-3C99D5F0AFAC}" dt="2021-06-22T15:27:58.435" v="1166" actId="20577"/>
          <ac:spMkLst>
            <pc:docMk/>
            <pc:sldMk cId="3654974009" sldId="289"/>
            <ac:spMk id="3" creationId="{F28B7F9A-3105-49AA-89CD-FDB5A3E88958}"/>
          </ac:spMkLst>
        </pc:spChg>
      </pc:sldChg>
      <pc:sldChg chg="modSp mod">
        <pc:chgData name="Marie BEURET" userId="323d14ba-4654-4793-9dc9-d0a0b59b825b" providerId="ADAL" clId="{60E980A5-450B-496A-A514-3C99D5F0AFAC}" dt="2021-06-22T14:41:17.964" v="239" actId="20577"/>
        <pc:sldMkLst>
          <pc:docMk/>
          <pc:sldMk cId="1964379211" sldId="291"/>
        </pc:sldMkLst>
        <pc:spChg chg="mod">
          <ac:chgData name="Marie BEURET" userId="323d14ba-4654-4793-9dc9-d0a0b59b825b" providerId="ADAL" clId="{60E980A5-450B-496A-A514-3C99D5F0AFAC}" dt="2021-06-22T14:41:17.964" v="239" actId="20577"/>
          <ac:spMkLst>
            <pc:docMk/>
            <pc:sldMk cId="1964379211" sldId="291"/>
            <ac:spMk id="6" creationId="{FCA99F76-B10D-4D6C-9C6F-982AF5A35442}"/>
          </ac:spMkLst>
        </pc:spChg>
      </pc:sldChg>
      <pc:sldChg chg="modSp mod">
        <pc:chgData name="Marie BEURET" userId="323d14ba-4654-4793-9dc9-d0a0b59b825b" providerId="ADAL" clId="{60E980A5-450B-496A-A514-3C99D5F0AFAC}" dt="2021-06-28T11:53:40.993" v="1983" actId="20577"/>
        <pc:sldMkLst>
          <pc:docMk/>
          <pc:sldMk cId="1380223504" sldId="492"/>
        </pc:sldMkLst>
        <pc:spChg chg="mod">
          <ac:chgData name="Marie BEURET" userId="323d14ba-4654-4793-9dc9-d0a0b59b825b" providerId="ADAL" clId="{60E980A5-450B-496A-A514-3C99D5F0AFAC}" dt="2021-06-22T15:39:24.313" v="1871" actId="20577"/>
          <ac:spMkLst>
            <pc:docMk/>
            <pc:sldMk cId="1380223504" sldId="492"/>
            <ac:spMk id="2" creationId="{F57C8E3E-DDC6-46A2-8D79-B983C1B0CEF2}"/>
          </ac:spMkLst>
        </pc:spChg>
        <pc:spChg chg="mod">
          <ac:chgData name="Marie BEURET" userId="323d14ba-4654-4793-9dc9-d0a0b59b825b" providerId="ADAL" clId="{60E980A5-450B-496A-A514-3C99D5F0AFAC}" dt="2021-06-28T11:53:40.993" v="1983" actId="20577"/>
          <ac:spMkLst>
            <pc:docMk/>
            <pc:sldMk cId="1380223504" sldId="492"/>
            <ac:spMk id="3" creationId="{FBA27722-04D7-4F6B-AE2A-DB2D69D6907C}"/>
          </ac:spMkLst>
        </pc:spChg>
      </pc:sldChg>
      <pc:sldChg chg="addSp delSp modSp new mod">
        <pc:chgData name="Marie BEURET" userId="323d14ba-4654-4793-9dc9-d0a0b59b825b" providerId="ADAL" clId="{60E980A5-450B-496A-A514-3C99D5F0AFAC}" dt="2021-06-22T14:42:03.359" v="242" actId="14100"/>
        <pc:sldMkLst>
          <pc:docMk/>
          <pc:sldMk cId="2475697617" sldId="493"/>
        </pc:sldMkLst>
        <pc:spChg chg="mod">
          <ac:chgData name="Marie BEURET" userId="323d14ba-4654-4793-9dc9-d0a0b59b825b" providerId="ADAL" clId="{60E980A5-450B-496A-A514-3C99D5F0AFAC}" dt="2021-06-22T14:38:28.691" v="45" actId="20577"/>
          <ac:spMkLst>
            <pc:docMk/>
            <pc:sldMk cId="2475697617" sldId="493"/>
            <ac:spMk id="2" creationId="{7E24417D-977B-43A8-9DA0-FCC9F4080A1C}"/>
          </ac:spMkLst>
        </pc:spChg>
        <pc:spChg chg="del">
          <ac:chgData name="Marie BEURET" userId="323d14ba-4654-4793-9dc9-d0a0b59b825b" providerId="ADAL" clId="{60E980A5-450B-496A-A514-3C99D5F0AFAC}" dt="2021-06-22T14:41:58.133" v="240"/>
          <ac:spMkLst>
            <pc:docMk/>
            <pc:sldMk cId="2475697617" sldId="493"/>
            <ac:spMk id="3" creationId="{09712EC9-AD26-4450-B8C1-EF1FEFE14591}"/>
          </ac:spMkLst>
        </pc:spChg>
        <pc:picChg chg="add mod">
          <ac:chgData name="Marie BEURET" userId="323d14ba-4654-4793-9dc9-d0a0b59b825b" providerId="ADAL" clId="{60E980A5-450B-496A-A514-3C99D5F0AFAC}" dt="2021-06-22T14:42:03.359" v="242" actId="14100"/>
          <ac:picMkLst>
            <pc:docMk/>
            <pc:sldMk cId="2475697617" sldId="493"/>
            <ac:picMk id="5" creationId="{85AB6BEC-21C4-453A-BFBA-14A72918847C}"/>
          </ac:picMkLst>
        </pc:picChg>
      </pc:sldChg>
      <pc:sldChg chg="modSp new mod ord">
        <pc:chgData name="Marie BEURET" userId="323d14ba-4654-4793-9dc9-d0a0b59b825b" providerId="ADAL" clId="{60E980A5-450B-496A-A514-3C99D5F0AFAC}" dt="2021-06-28T11:39:54.262" v="1935" actId="20577"/>
        <pc:sldMkLst>
          <pc:docMk/>
          <pc:sldMk cId="3911067187" sldId="494"/>
        </pc:sldMkLst>
        <pc:spChg chg="mod">
          <ac:chgData name="Marie BEURET" userId="323d14ba-4654-4793-9dc9-d0a0b59b825b" providerId="ADAL" clId="{60E980A5-450B-496A-A514-3C99D5F0AFAC}" dt="2021-06-22T14:40:13.351" v="151" actId="20577"/>
          <ac:spMkLst>
            <pc:docMk/>
            <pc:sldMk cId="3911067187" sldId="494"/>
            <ac:spMk id="2" creationId="{319409EB-73AC-4ED0-B42D-97F40AF8252C}"/>
          </ac:spMkLst>
        </pc:spChg>
        <pc:spChg chg="mod">
          <ac:chgData name="Marie BEURET" userId="323d14ba-4654-4793-9dc9-d0a0b59b825b" providerId="ADAL" clId="{60E980A5-450B-496A-A514-3C99D5F0AFAC}" dt="2021-06-28T11:39:54.262" v="1935" actId="20577"/>
          <ac:spMkLst>
            <pc:docMk/>
            <pc:sldMk cId="3911067187" sldId="494"/>
            <ac:spMk id="3" creationId="{F7F572C6-A1A9-4E65-973C-7A11E2046DA0}"/>
          </ac:spMkLst>
        </pc:spChg>
      </pc:sldChg>
      <pc:sldChg chg="modSp new mod ord">
        <pc:chgData name="Marie BEURET" userId="323d14ba-4654-4793-9dc9-d0a0b59b825b" providerId="ADAL" clId="{60E980A5-450B-496A-A514-3C99D5F0AFAC}" dt="2021-06-22T15:33:57.740" v="1365"/>
        <pc:sldMkLst>
          <pc:docMk/>
          <pc:sldMk cId="3816311882" sldId="495"/>
        </pc:sldMkLst>
        <pc:spChg chg="mod">
          <ac:chgData name="Marie BEURET" userId="323d14ba-4654-4793-9dc9-d0a0b59b825b" providerId="ADAL" clId="{60E980A5-450B-496A-A514-3C99D5F0AFAC}" dt="2021-06-22T15:33:47.413" v="1350" actId="20577"/>
          <ac:spMkLst>
            <pc:docMk/>
            <pc:sldMk cId="3816311882" sldId="495"/>
            <ac:spMk id="2" creationId="{DA23C596-6521-486B-931A-3BD0A8FDF099}"/>
          </ac:spMkLst>
        </pc:spChg>
        <pc:spChg chg="mod">
          <ac:chgData name="Marie BEURET" userId="323d14ba-4654-4793-9dc9-d0a0b59b825b" providerId="ADAL" clId="{60E980A5-450B-496A-A514-3C99D5F0AFAC}" dt="2021-06-22T15:33:51.036" v="1363" actId="20577"/>
          <ac:spMkLst>
            <pc:docMk/>
            <pc:sldMk cId="3816311882" sldId="495"/>
            <ac:spMk id="3" creationId="{4EF2BB71-F0EC-4999-A19F-644E862BC00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5F729E3-EAA4-4B8F-B07D-A0A743C96B24}" type="datetimeFigureOut">
              <a:rPr lang="fr-FR"/>
              <a:pPr>
                <a:defRPr/>
              </a:pPr>
              <a:t>28/06/2021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700BBD8-942B-4553-9117-F6B2ACF38FF8}" type="slidenum">
              <a:rPr lang="fr-FR"/>
              <a:pPr>
                <a:defRPr/>
              </a:pPr>
              <a:t>‹N°›</a:t>
            </a:fld>
            <a:endParaRPr lang="fr-FR"/>
          </a:p>
        </p:txBody>
      </p:sp>
    </p:spTree>
    <p:extLst>
      <p:ext uri="{BB962C8B-B14F-4D97-AF65-F5344CB8AC3E}">
        <p14:creationId xmlns:p14="http://schemas.microsoft.com/office/powerpoint/2010/main" val="18229064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024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5E9342-93D0-40E3-AB00-4C7232EFE544}" type="slidenum">
              <a:rPr lang="fr-FR" smtClean="0"/>
              <a:pPr fontAlgn="base">
                <a:spcBef>
                  <a:spcPct val="0"/>
                </a:spcBef>
                <a:spcAft>
                  <a:spcPct val="0"/>
                </a:spcAft>
                <a:defRPr/>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Diapositive de titre">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536" y="-27384"/>
            <a:ext cx="9684568" cy="1800200"/>
          </a:xfrm>
          <a:prstGeom prst="rect">
            <a:avLst/>
          </a:prstGeom>
        </p:spPr>
      </p:pic>
      <p:sp>
        <p:nvSpPr>
          <p:cNvPr id="2" name="Titre 1"/>
          <p:cNvSpPr>
            <a:spLocks noGrp="1"/>
          </p:cNvSpPr>
          <p:nvPr>
            <p:ph type="ctrTitle" hasCustomPrompt="1"/>
          </p:nvPr>
        </p:nvSpPr>
        <p:spPr>
          <a:xfrm>
            <a:off x="539552" y="1631318"/>
            <a:ext cx="8064896" cy="1008112"/>
          </a:xfrm>
        </p:spPr>
        <p:txBody>
          <a:bodyPr>
            <a:normAutofit/>
          </a:bodyPr>
          <a:lstStyle>
            <a:lvl1pPr algn="ctr">
              <a:defRPr sz="4000" baseline="0">
                <a:solidFill>
                  <a:srgbClr val="6B6B6B"/>
                </a:solidFill>
                <a:latin typeface="Archive" pitchFamily="50" charset="0"/>
              </a:defRPr>
            </a:lvl1pPr>
          </a:lstStyle>
          <a:p>
            <a:r>
              <a:rPr lang="fr-FR" dirty="0"/>
              <a:t>Modifiez le STYLE DU TITRE</a:t>
            </a:r>
          </a:p>
        </p:txBody>
      </p:sp>
      <p:sp>
        <p:nvSpPr>
          <p:cNvPr id="3" name="Sous-titre 2"/>
          <p:cNvSpPr>
            <a:spLocks noGrp="1"/>
          </p:cNvSpPr>
          <p:nvPr>
            <p:ph type="subTitle" idx="1" hasCustomPrompt="1"/>
          </p:nvPr>
        </p:nvSpPr>
        <p:spPr>
          <a:xfrm>
            <a:off x="5148064" y="4725144"/>
            <a:ext cx="3240360" cy="1080120"/>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0" baseline="0">
                <a:solidFill>
                  <a:schemeClr val="tx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Prénoms ici</a:t>
            </a:r>
          </a:p>
          <a:p>
            <a:r>
              <a:rPr lang="fr-FR" dirty="0"/>
              <a:t>Prénoms ici</a:t>
            </a:r>
          </a:p>
          <a:p>
            <a:r>
              <a:rPr lang="fr-FR" dirty="0"/>
              <a:t>Prénoms ici</a:t>
            </a:r>
          </a:p>
          <a:p>
            <a:endParaRPr lang="fr-FR" dirty="0"/>
          </a:p>
        </p:txBody>
      </p:sp>
      <p:pic>
        <p:nvPicPr>
          <p:cNvPr id="1027" name="Picture 3" descr="C:\Users\communication\Desktop\AEE DOSSIERS\COMMUNICATION\Nouveau Logo\Nouveau Logo AGRO EDI EUROPE sans slogan (transparence et sans fo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3016"/>
            <a:ext cx="3763756" cy="3763755"/>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texte 10"/>
          <p:cNvSpPr>
            <a:spLocks noGrp="1"/>
          </p:cNvSpPr>
          <p:nvPr>
            <p:ph type="body" sz="quarter" idx="10" hasCustomPrompt="1"/>
          </p:nvPr>
        </p:nvSpPr>
        <p:spPr>
          <a:xfrm>
            <a:off x="2051720" y="2997200"/>
            <a:ext cx="5039965" cy="1295400"/>
          </a:xfrm>
        </p:spPr>
        <p:txBody>
          <a:bodyPr/>
          <a:lstStyle>
            <a:lvl1pPr marL="0" indent="0" algn="ctr">
              <a:buNone/>
              <a:defRPr>
                <a:solidFill>
                  <a:srgbClr val="6B6B6B"/>
                </a:solidFill>
                <a:latin typeface="Archive"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SOUS TITRE</a:t>
            </a:r>
          </a:p>
        </p:txBody>
      </p:sp>
    </p:spTree>
    <p:extLst>
      <p:ext uri="{BB962C8B-B14F-4D97-AF65-F5344CB8AC3E}">
        <p14:creationId xmlns:p14="http://schemas.microsoft.com/office/powerpoint/2010/main" val="1120959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1821904" y="1556792"/>
            <a:ext cx="5486400" cy="3674839"/>
          </a:xfrm>
        </p:spPr>
        <p:txBody>
          <a:bodyPr>
            <a:normAutofit/>
          </a:bodyPr>
          <a:lstStyle>
            <a:lvl1pPr marL="0" indent="0">
              <a:buNone/>
              <a:defRPr sz="2000">
                <a:solidFill>
                  <a:schemeClr val="tx1"/>
                </a:solidFill>
                <a:latin typeface="Century Gothic" panose="020B0502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solidFill>
                  <a:schemeClr val="tx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Rectangle 7"/>
          <p:cNvSpPr/>
          <p:nvPr/>
        </p:nvSpPr>
        <p:spPr>
          <a:xfrm>
            <a:off x="0" y="882431"/>
            <a:ext cx="8388424" cy="45719"/>
          </a:xfrm>
          <a:prstGeom prst="rect">
            <a:avLst/>
          </a:prstGeom>
          <a:solidFill>
            <a:srgbClr val="7BD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9" name="Rectangle 8"/>
          <p:cNvSpPr/>
          <p:nvPr/>
        </p:nvSpPr>
        <p:spPr>
          <a:xfrm>
            <a:off x="0" y="836712"/>
            <a:ext cx="8388424"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12" name="Titre 1"/>
          <p:cNvSpPr txBox="1">
            <a:spLocks/>
          </p:cNvSpPr>
          <p:nvPr/>
        </p:nvSpPr>
        <p:spPr>
          <a:xfrm>
            <a:off x="0" y="0"/>
            <a:ext cx="644420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lumMod val="65000"/>
                    <a:lumOff val="35000"/>
                  </a:schemeClr>
                </a:solidFill>
                <a:latin typeface="Archive" pitchFamily="50" charset="0"/>
                <a:ea typeface="+mj-ea"/>
                <a:cs typeface="+mj-cs"/>
              </a:defRPr>
            </a:lvl1pPr>
          </a:lstStyle>
          <a:p>
            <a:r>
              <a:rPr lang="fr-FR" dirty="0">
                <a:solidFill>
                  <a:schemeClr val="tx1"/>
                </a:solidFill>
              </a:rPr>
              <a:t>Modifiez le style du titre</a:t>
            </a:r>
          </a:p>
        </p:txBody>
      </p:sp>
      <p:pic>
        <p:nvPicPr>
          <p:cNvPr id="13" name="Picture 2" descr="C:\Users\communication\Desktop\AEE DOSSIERS\COMMUNICATION\Signatures et Logos\logoAEE20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6193368"/>
            <a:ext cx="666775" cy="628791"/>
          </a:xfrm>
          <a:prstGeom prst="rect">
            <a:avLst/>
          </a:prstGeom>
          <a:noFill/>
          <a:extLst>
            <a:ext uri="{909E8E84-426E-40DD-AFC4-6F175D3DCCD1}">
              <a14:hiddenFill xmlns:a14="http://schemas.microsoft.com/office/drawing/2010/main">
                <a:solidFill>
                  <a:srgbClr val="FFFFFF"/>
                </a:solidFill>
              </a14:hiddenFill>
            </a:ext>
          </a:extLst>
        </p:spPr>
      </p:pic>
      <p:sp>
        <p:nvSpPr>
          <p:cNvPr id="14" name="Espace réservé de la date 3"/>
          <p:cNvSpPr>
            <a:spLocks noGrp="1"/>
          </p:cNvSpPr>
          <p:nvPr>
            <p:ph type="dt" sz="half" idx="10"/>
          </p:nvPr>
        </p:nvSpPr>
        <p:spPr>
          <a:xfrm>
            <a:off x="457200" y="6356350"/>
            <a:ext cx="5770984" cy="365125"/>
          </a:xfrm>
        </p:spPr>
        <p:txBody>
          <a:bodyPr/>
          <a:lstStyle>
            <a:lvl1pPr>
              <a:defRPr/>
            </a:lvl1pPr>
          </a:lstStyle>
          <a:p>
            <a:endParaRPr lang="fr-FR" dirty="0"/>
          </a:p>
        </p:txBody>
      </p:sp>
    </p:spTree>
    <p:extLst>
      <p:ext uri="{BB962C8B-B14F-4D97-AF65-F5344CB8AC3E}">
        <p14:creationId xmlns:p14="http://schemas.microsoft.com/office/powerpoint/2010/main" val="224862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vertical et texte">
    <p:spTree>
      <p:nvGrpSpPr>
        <p:cNvPr id="1" name=""/>
        <p:cNvGrpSpPr/>
        <p:nvPr/>
      </p:nvGrpSpPr>
      <p:grpSpPr>
        <a:xfrm>
          <a:off x="0" y="0"/>
          <a:ext cx="0" cy="0"/>
          <a:chOff x="0" y="0"/>
          <a:chExt cx="0" cy="0"/>
        </a:xfrm>
      </p:grpSpPr>
      <p:pic>
        <p:nvPicPr>
          <p:cNvPr id="2051" name="Picture 3" descr="C:\Users\communication\Desktop\Nouvelle identité visuelle\Trame PPT\Trame AE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communication\Desktop\AEE DOSSIERS\COMMUNICATION\Nouveau Logo\Nouveau Logo AGRO EDI EUROPE sans slogan (transparence et sans fo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663" y="3284984"/>
            <a:ext cx="3763756" cy="3763755"/>
          </a:xfrm>
          <a:prstGeom prst="rect">
            <a:avLst/>
          </a:prstGeom>
          <a:noFill/>
          <a:extLst>
            <a:ext uri="{909E8E84-426E-40DD-AFC4-6F175D3DCCD1}">
              <a14:hiddenFill xmlns:a14="http://schemas.microsoft.com/office/drawing/2010/main">
                <a:solidFill>
                  <a:srgbClr val="FFFFFF"/>
                </a:solidFill>
              </a14:hiddenFill>
            </a:ext>
          </a:extLst>
        </p:spPr>
      </p:pic>
      <p:sp>
        <p:nvSpPr>
          <p:cNvPr id="10" name="Titre 1"/>
          <p:cNvSpPr>
            <a:spLocks noGrp="1"/>
          </p:cNvSpPr>
          <p:nvPr>
            <p:ph type="ctrTitle" hasCustomPrompt="1"/>
          </p:nvPr>
        </p:nvSpPr>
        <p:spPr>
          <a:xfrm>
            <a:off x="251520" y="260649"/>
            <a:ext cx="7556376" cy="1656183"/>
          </a:xfrm>
        </p:spPr>
        <p:txBody>
          <a:bodyPr>
            <a:noAutofit/>
          </a:bodyPr>
          <a:lstStyle>
            <a:lvl1pPr algn="l">
              <a:defRPr sz="4400" baseline="0">
                <a:solidFill>
                  <a:schemeClr val="tx1"/>
                </a:solidFill>
                <a:latin typeface="Archive" pitchFamily="50" charset="0"/>
              </a:defRPr>
            </a:lvl1pPr>
          </a:lstStyle>
          <a:p>
            <a:r>
              <a:rPr lang="fr-FR" dirty="0"/>
              <a:t>Merci pour </a:t>
            </a:r>
            <a:br>
              <a:rPr lang="fr-FR" dirty="0"/>
            </a:br>
            <a:r>
              <a:rPr lang="fr-FR" dirty="0"/>
              <a:t>votre attention</a:t>
            </a:r>
          </a:p>
        </p:txBody>
      </p:sp>
      <p:sp>
        <p:nvSpPr>
          <p:cNvPr id="12" name="Sous-titre 2"/>
          <p:cNvSpPr>
            <a:spLocks noGrp="1"/>
          </p:cNvSpPr>
          <p:nvPr>
            <p:ph type="subTitle" idx="1" hasCustomPrompt="1"/>
          </p:nvPr>
        </p:nvSpPr>
        <p:spPr>
          <a:xfrm>
            <a:off x="5508104" y="2636912"/>
            <a:ext cx="3240360" cy="1080120"/>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Texte ici</a:t>
            </a:r>
          </a:p>
          <a:p>
            <a:r>
              <a:rPr lang="fr-FR" dirty="0"/>
              <a:t>Texte ici</a:t>
            </a:r>
          </a:p>
          <a:p>
            <a:r>
              <a:rPr lang="fr-FR" dirty="0"/>
              <a:t>Texte ici</a:t>
            </a:r>
          </a:p>
          <a:p>
            <a:endParaRPr lang="fr-FR" dirty="0"/>
          </a:p>
        </p:txBody>
      </p:sp>
    </p:spTree>
    <p:extLst>
      <p:ext uri="{BB962C8B-B14F-4D97-AF65-F5344CB8AC3E}">
        <p14:creationId xmlns:p14="http://schemas.microsoft.com/office/powerpoint/2010/main" val="38257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Imag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43888" y="6069013"/>
            <a:ext cx="7889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11968" y="116633"/>
            <a:ext cx="7772400" cy="864096"/>
          </a:xfrm>
        </p:spPr>
        <p:txBody>
          <a:bodyPr>
            <a:normAutofit/>
          </a:bodyPr>
          <a:lstStyle>
            <a:lvl1pPr algn="l">
              <a:defRPr sz="4000">
                <a:solidFill>
                  <a:schemeClr val="tx1">
                    <a:lumMod val="65000"/>
                    <a:lumOff val="35000"/>
                  </a:schemeClr>
                </a:solidFill>
                <a:latin typeface="Archive" pitchFamily="50" charset="0"/>
              </a:defRPr>
            </a:lvl1pPr>
          </a:lstStyle>
          <a:p>
            <a:r>
              <a:rPr lang="fr-FR"/>
              <a:t>Modifiez le style du titre</a:t>
            </a:r>
            <a:endParaRPr lang="fr-FR" dirty="0"/>
          </a:p>
        </p:txBody>
      </p:sp>
      <p:sp>
        <p:nvSpPr>
          <p:cNvPr id="3" name="Sous-titre 2"/>
          <p:cNvSpPr>
            <a:spLocks noGrp="1"/>
          </p:cNvSpPr>
          <p:nvPr>
            <p:ph type="subTitle" idx="1"/>
          </p:nvPr>
        </p:nvSpPr>
        <p:spPr>
          <a:xfrm>
            <a:off x="107504" y="1052736"/>
            <a:ext cx="6400800" cy="1752600"/>
          </a:xfrm>
        </p:spPr>
        <p:txBody>
          <a:bodyPr>
            <a:normAutofit/>
          </a:bodyPr>
          <a:lstStyle>
            <a:lvl1pPr marL="0" indent="0" algn="l">
              <a:buNone/>
              <a:defRPr sz="2000">
                <a:solidFill>
                  <a:schemeClr val="tx1">
                    <a:lumMod val="65000"/>
                    <a:lumOff val="35000"/>
                  </a:schemeClr>
                </a:solidFill>
                <a:latin typeface="Archive"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Tree>
    <p:extLst>
      <p:ext uri="{BB962C8B-B14F-4D97-AF65-F5344CB8AC3E}">
        <p14:creationId xmlns:p14="http://schemas.microsoft.com/office/powerpoint/2010/main" val="130176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37" y="0"/>
            <a:ext cx="9144000" cy="6858000"/>
          </a:xfrm>
          <a:prstGeom prst="rect">
            <a:avLst/>
          </a:prstGeom>
        </p:spPr>
      </p:pic>
      <p:sp>
        <p:nvSpPr>
          <p:cNvPr id="2" name="Titre 1"/>
          <p:cNvSpPr>
            <a:spLocks noGrp="1"/>
          </p:cNvSpPr>
          <p:nvPr>
            <p:ph type="ctrTitle" hasCustomPrompt="1"/>
          </p:nvPr>
        </p:nvSpPr>
        <p:spPr>
          <a:xfrm>
            <a:off x="251520" y="260649"/>
            <a:ext cx="7556376" cy="792087"/>
          </a:xfrm>
        </p:spPr>
        <p:txBody>
          <a:bodyPr>
            <a:normAutofit/>
          </a:bodyPr>
          <a:lstStyle>
            <a:lvl1pPr algn="l">
              <a:defRPr sz="3600" baseline="0">
                <a:solidFill>
                  <a:schemeClr val="tx1">
                    <a:lumMod val="75000"/>
                    <a:lumOff val="25000"/>
                  </a:schemeClr>
                </a:solidFill>
                <a:latin typeface="Archive" pitchFamily="50" charset="0"/>
              </a:defRPr>
            </a:lvl1pPr>
          </a:lstStyle>
          <a:p>
            <a:r>
              <a:rPr lang="fr-FR" dirty="0"/>
              <a:t>Modifiez le STYLE DU TITRE</a:t>
            </a:r>
          </a:p>
        </p:txBody>
      </p:sp>
      <p:sp>
        <p:nvSpPr>
          <p:cNvPr id="3" name="Sous-titre 2"/>
          <p:cNvSpPr>
            <a:spLocks noGrp="1"/>
          </p:cNvSpPr>
          <p:nvPr>
            <p:ph type="subTitle" idx="1" hasCustomPrompt="1"/>
          </p:nvPr>
        </p:nvSpPr>
        <p:spPr>
          <a:xfrm>
            <a:off x="5508104" y="2564904"/>
            <a:ext cx="3240360" cy="1080120"/>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Prénoms ici</a:t>
            </a:r>
          </a:p>
          <a:p>
            <a:r>
              <a:rPr lang="fr-FR" dirty="0"/>
              <a:t>Prénoms ici</a:t>
            </a:r>
          </a:p>
          <a:p>
            <a:r>
              <a:rPr lang="fr-FR" dirty="0"/>
              <a:t>Prénoms ici</a:t>
            </a:r>
          </a:p>
          <a:p>
            <a:endParaRPr lang="fr-FR" dirty="0"/>
          </a:p>
        </p:txBody>
      </p:sp>
      <p:pic>
        <p:nvPicPr>
          <p:cNvPr id="1027" name="Picture 3" descr="C:\Users\communication\Desktop\AEE DOSSIERS\COMMUNICATION\Nouveau Logo\Nouveau Logo AGRO EDI EUROPE sans slogan (transparence et sans fo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445514"/>
            <a:ext cx="3763756" cy="3763755"/>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texte 4"/>
          <p:cNvSpPr>
            <a:spLocks noGrp="1"/>
          </p:cNvSpPr>
          <p:nvPr>
            <p:ph type="body" sz="quarter" idx="10" hasCustomPrompt="1"/>
          </p:nvPr>
        </p:nvSpPr>
        <p:spPr>
          <a:xfrm>
            <a:off x="323528" y="1484784"/>
            <a:ext cx="4349919" cy="1296516"/>
          </a:xfrm>
        </p:spPr>
        <p:txBody>
          <a:bodyPr/>
          <a:lstStyle>
            <a:lvl1pPr>
              <a:defRPr>
                <a:solidFill>
                  <a:schemeClr val="tx1">
                    <a:lumMod val="75000"/>
                    <a:lumOff val="25000"/>
                  </a:schemeClr>
                </a:solidFill>
              </a:defRPr>
            </a:lvl1pPr>
          </a:lstStyle>
          <a:p>
            <a:pPr lvl="0"/>
            <a:r>
              <a:rPr lang="fr-FR" dirty="0"/>
              <a:t>Sous-titre</a:t>
            </a:r>
          </a:p>
        </p:txBody>
      </p:sp>
    </p:spTree>
    <p:extLst>
      <p:ext uri="{BB962C8B-B14F-4D97-AF65-F5344CB8AC3E}">
        <p14:creationId xmlns:p14="http://schemas.microsoft.com/office/powerpoint/2010/main" val="24805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348881"/>
            <a:ext cx="7772400" cy="1728192"/>
          </a:xfrm>
        </p:spPr>
        <p:txBody>
          <a:bodyPr anchor="t">
            <a:normAutofit/>
          </a:bodyPr>
          <a:lstStyle>
            <a:lvl1pPr algn="ctr">
              <a:defRPr sz="5500" b="0" cap="all">
                <a:solidFill>
                  <a:schemeClr val="accent6"/>
                </a:solidFill>
                <a:latin typeface="Archive" pitchFamily="50" charset="0"/>
              </a:defRPr>
            </a:lvl1pPr>
          </a:lstStyle>
          <a:p>
            <a:r>
              <a:rPr lang="fr-FR"/>
              <a:t>Modifiez le style du titre</a:t>
            </a:r>
            <a:endParaRPr lang="fr-FR" dirty="0"/>
          </a:p>
        </p:txBody>
      </p:sp>
      <p:sp>
        <p:nvSpPr>
          <p:cNvPr id="8" name="Espace réservé de la date 3"/>
          <p:cNvSpPr>
            <a:spLocks noGrp="1"/>
          </p:cNvSpPr>
          <p:nvPr>
            <p:ph type="dt" sz="half" idx="10"/>
          </p:nvPr>
        </p:nvSpPr>
        <p:spPr>
          <a:xfrm>
            <a:off x="457200" y="6356350"/>
            <a:ext cx="5770984" cy="365125"/>
          </a:xfrm>
        </p:spPr>
        <p:txBody>
          <a:bodyPr/>
          <a:lstStyle>
            <a:lvl1pPr>
              <a:defRPr/>
            </a:lvl1pPr>
          </a:lstStyle>
          <a:p>
            <a:pPr>
              <a:defRPr/>
            </a:pPr>
            <a:fld id="{BE7B1263-31D6-4709-870E-7FE6F72A353F}" type="datetime1">
              <a:rPr lang="fr-FR" smtClean="0"/>
              <a:pPr>
                <a:defRPr/>
              </a:pPr>
              <a:t>28/06/2021</a:t>
            </a:fld>
            <a:endParaRPr lang="fr-FR"/>
          </a:p>
        </p:txBody>
      </p:sp>
      <p:pic>
        <p:nvPicPr>
          <p:cNvPr id="9" name="Picture 2" descr="C:\Users\communication\Desktop\AEE DOSSIERS\COMMUNICATION\Signatures et Logos\logoAEE20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6193368"/>
            <a:ext cx="666775" cy="62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24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simpl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Archive" pitchFamily="50" charset="0"/>
              </a:defRPr>
            </a:lvl1pPr>
          </a:lstStyle>
          <a:p>
            <a:r>
              <a:rPr lang="fr-FR"/>
              <a:t>Modifiez le style du titre</a:t>
            </a:r>
            <a:endParaRPr lang="fr-FR" dirty="0"/>
          </a:p>
        </p:txBody>
      </p:sp>
    </p:spTree>
    <p:extLst>
      <p:ext uri="{BB962C8B-B14F-4D97-AF65-F5344CB8AC3E}">
        <p14:creationId xmlns:p14="http://schemas.microsoft.com/office/powerpoint/2010/main" val="2226707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5496" y="72008"/>
            <a:ext cx="8983191" cy="692696"/>
          </a:xfrm>
        </p:spPr>
        <p:txBody>
          <a:bodyPr>
            <a:normAutofit/>
          </a:bodyPr>
          <a:lstStyle>
            <a:lvl1pPr>
              <a:defRPr sz="2800" b="1">
                <a:solidFill>
                  <a:schemeClr val="tx1"/>
                </a:solidFill>
                <a:latin typeface="Archive" pitchFamily="50" charset="0"/>
              </a:defRPr>
            </a:lvl1pPr>
          </a:lstStyle>
          <a:p>
            <a:r>
              <a:rPr lang="fr-FR"/>
              <a:t>Modifiez le style du titre</a:t>
            </a:r>
            <a:endParaRPr lang="fr-FR" dirty="0"/>
          </a:p>
        </p:txBody>
      </p:sp>
      <p:sp>
        <p:nvSpPr>
          <p:cNvPr id="3" name="Espace réservé du contenu 2"/>
          <p:cNvSpPr>
            <a:spLocks noGrp="1"/>
          </p:cNvSpPr>
          <p:nvPr>
            <p:ph idx="1"/>
          </p:nvPr>
        </p:nvSpPr>
        <p:spPr>
          <a:xfrm>
            <a:off x="457200" y="1340768"/>
            <a:ext cx="8229600" cy="4525963"/>
          </a:xfrm>
        </p:spPr>
        <p:txBody>
          <a:bodyPr/>
          <a:lstStyle>
            <a:lvl1pPr marL="285750" marR="0" indent="-285750"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sz="1800">
                <a:solidFill>
                  <a:schemeClr val="tx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a:t>Modifiez les styles du texte du masque</a:t>
            </a:r>
          </a:p>
        </p:txBody>
      </p:sp>
      <p:sp>
        <p:nvSpPr>
          <p:cNvPr id="4" name="Espace réservé de la date 3"/>
          <p:cNvSpPr>
            <a:spLocks noGrp="1"/>
          </p:cNvSpPr>
          <p:nvPr>
            <p:ph type="dt" sz="half" idx="10"/>
          </p:nvPr>
        </p:nvSpPr>
        <p:spPr>
          <a:xfrm>
            <a:off x="457200" y="6356350"/>
            <a:ext cx="5770984" cy="365125"/>
          </a:xfrm>
        </p:spPr>
        <p:txBody>
          <a:bodyPr/>
          <a:lstStyle>
            <a:lvl1pPr>
              <a:defRPr/>
            </a:lvl1pPr>
          </a:lstStyle>
          <a:p>
            <a:pPr>
              <a:defRPr/>
            </a:pPr>
            <a:fld id="{53D638A8-9CFA-442D-B098-84B368B5D833}" type="datetime1">
              <a:rPr lang="fr-FR" smtClean="0"/>
              <a:pPr>
                <a:defRPr/>
              </a:pPr>
              <a:t>28/06/2021</a:t>
            </a:fld>
            <a:endParaRPr lang="fr-FR" dirty="0"/>
          </a:p>
        </p:txBody>
      </p:sp>
      <p:sp>
        <p:nvSpPr>
          <p:cNvPr id="7" name="Rectangle 6"/>
          <p:cNvSpPr/>
          <p:nvPr/>
        </p:nvSpPr>
        <p:spPr>
          <a:xfrm flipV="1">
            <a:off x="25733" y="928150"/>
            <a:ext cx="9144000" cy="45719"/>
          </a:xfrm>
          <a:prstGeom prst="rect">
            <a:avLst/>
          </a:prstGeom>
          <a:solidFill>
            <a:srgbClr val="7BD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8" name="Rectangle 7"/>
          <p:cNvSpPr/>
          <p:nvPr/>
        </p:nvSpPr>
        <p:spPr>
          <a:xfrm flipV="1">
            <a:off x="0" y="882431"/>
            <a:ext cx="9144000"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pic>
        <p:nvPicPr>
          <p:cNvPr id="9" name="Picture 2" descr="C:\Users\communication\Desktop\AEE DOSSIERS\COMMUNICATION\Signatures et Logos\logoAEE20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6193368"/>
            <a:ext cx="666775" cy="62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989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iste">
    <p:spTree>
      <p:nvGrpSpPr>
        <p:cNvPr id="1" name=""/>
        <p:cNvGrpSpPr/>
        <p:nvPr/>
      </p:nvGrpSpPr>
      <p:grpSpPr>
        <a:xfrm>
          <a:off x="0" y="0"/>
          <a:ext cx="0" cy="0"/>
          <a:chOff x="0" y="0"/>
          <a:chExt cx="0" cy="0"/>
        </a:xfrm>
      </p:grpSpPr>
      <p:sp>
        <p:nvSpPr>
          <p:cNvPr id="6" name="Rectangle 5"/>
          <p:cNvSpPr/>
          <p:nvPr/>
        </p:nvSpPr>
        <p:spPr>
          <a:xfrm>
            <a:off x="-1" y="882431"/>
            <a:ext cx="9278253" cy="45719"/>
          </a:xfrm>
          <a:prstGeom prst="rect">
            <a:avLst/>
          </a:prstGeom>
          <a:solidFill>
            <a:srgbClr val="7BD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7" name="Rectangle 6"/>
          <p:cNvSpPr/>
          <p:nvPr/>
        </p:nvSpPr>
        <p:spPr>
          <a:xfrm>
            <a:off x="-25734" y="836712"/>
            <a:ext cx="9278253"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8" name="Espace réservé du contenu 2"/>
          <p:cNvSpPr>
            <a:spLocks noGrp="1"/>
          </p:cNvSpPr>
          <p:nvPr>
            <p:ph idx="1"/>
          </p:nvPr>
        </p:nvSpPr>
        <p:spPr>
          <a:xfrm>
            <a:off x="467544" y="1268760"/>
            <a:ext cx="8229600" cy="5112568"/>
          </a:xfrm>
        </p:spPr>
        <p:txBody>
          <a:bodyPr/>
          <a:lstStyle>
            <a:lvl1pPr marL="2857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b="1">
                <a:solidFill>
                  <a:schemeClr val="tx1"/>
                </a:solidFill>
                <a:latin typeface="+mn-lt"/>
              </a:defRPr>
            </a:lvl1pPr>
            <a:lvl2pPr>
              <a:defRPr sz="1800"/>
            </a:lvl2pPr>
            <a:lvl3pPr>
              <a:defRPr sz="1600"/>
            </a:lvl3pPr>
            <a:lvl4pPr>
              <a:defRPr sz="1600"/>
            </a:lvl4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9" name="Titre 8"/>
          <p:cNvSpPr>
            <a:spLocks noGrp="1"/>
          </p:cNvSpPr>
          <p:nvPr>
            <p:ph type="title"/>
          </p:nvPr>
        </p:nvSpPr>
        <p:spPr>
          <a:xfrm>
            <a:off x="0" y="-99392"/>
            <a:ext cx="9252519" cy="1143000"/>
          </a:xfrm>
        </p:spPr>
        <p:txBody>
          <a:bodyPr>
            <a:normAutofit/>
          </a:bodyPr>
          <a:lstStyle>
            <a:lvl1pPr algn="ctr" defTabSz="914400" rtl="0" eaLnBrk="1" latinLnBrk="0" hangingPunct="1">
              <a:spcBef>
                <a:spcPct val="0"/>
              </a:spcBef>
              <a:buNone/>
              <a:defRPr lang="fr-FR" sz="3200" kern="1200" dirty="0">
                <a:solidFill>
                  <a:schemeClr val="tx1"/>
                </a:solidFill>
                <a:latin typeface="Archive" pitchFamily="50" charset="0"/>
                <a:ea typeface="+mj-ea"/>
                <a:cs typeface="+mj-cs"/>
              </a:defRPr>
            </a:lvl1pPr>
          </a:lstStyle>
          <a:p>
            <a:r>
              <a:rPr lang="fr-FR"/>
              <a:t>Modifiez le style du titre</a:t>
            </a:r>
            <a:endParaRPr lang="fr-FR" dirty="0"/>
          </a:p>
        </p:txBody>
      </p:sp>
      <p:pic>
        <p:nvPicPr>
          <p:cNvPr id="10" name="Picture 2" descr="C:\Users\communication\Desktop\AEE DOSSIERS\COMMUNICATION\Signatures et Logos\logoAEE20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6193368"/>
            <a:ext cx="666775" cy="62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354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marL="342900" indent="-342900" algn="l">
              <a:buFont typeface="Arial" panose="020B0604020202020204" pitchFamily="34" charset="0"/>
              <a:buChar char="•"/>
              <a:defRPr sz="2000">
                <a:solidFill>
                  <a:schemeClr val="tx1"/>
                </a:solidFill>
                <a:latin typeface="+mn-lt"/>
              </a:defRPr>
            </a:lvl1pPr>
            <a:lvl2pPr marL="742950" indent="-285750" algn="l">
              <a:buFont typeface="Arial" panose="020B0604020202020204" pitchFamily="34" charset="0"/>
              <a:buChar char="•"/>
              <a:defRPr sz="1800">
                <a:solidFill>
                  <a:schemeClr val="tx1"/>
                </a:solidFill>
                <a:latin typeface="+mn-lt"/>
              </a:defRPr>
            </a:lvl2pPr>
            <a:lvl3pPr marL="1143000" indent="-228600" algn="l">
              <a:buFont typeface="Arial" panose="020B0604020202020204" pitchFamily="34" charset="0"/>
              <a:buChar char="•"/>
              <a:defRPr sz="1600">
                <a:solidFill>
                  <a:schemeClr val="tx1"/>
                </a:solidFill>
                <a:latin typeface="+mn-lt"/>
              </a:defRPr>
            </a:lvl3pPr>
            <a:lvl4pPr marL="1600200" indent="-228600" algn="l">
              <a:buFont typeface="Arial" panose="020B0604020202020204" pitchFamily="34" charset="0"/>
              <a:buChar char="•"/>
              <a:defRPr sz="1400">
                <a:solidFill>
                  <a:schemeClr val="tx1"/>
                </a:solidFill>
                <a:latin typeface="+mn-lt"/>
              </a:defRPr>
            </a:lvl4pPr>
            <a:lvl5pPr marL="2057400" indent="-228600" algn="l">
              <a:buFont typeface="Arial" panose="020B0604020202020204" pitchFamily="34" charset="0"/>
              <a:buChar char="•"/>
              <a:defRPr sz="1200">
                <a:solidFill>
                  <a:schemeClr val="tx1"/>
                </a:solidFill>
                <a:latin typeface="+mn-lt"/>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normAutofit/>
          </a:bodyPr>
          <a:lstStyle>
            <a:lvl1pPr marL="342900" indent="-342900" algn="l" defTabSz="914400" rtl="0" eaLnBrk="1" latinLnBrk="0" hangingPunct="1">
              <a:spcBef>
                <a:spcPct val="20000"/>
              </a:spcBef>
              <a:buFont typeface="Arial" panose="020B0604020202020204" pitchFamily="34" charset="0"/>
              <a:buChar char="•"/>
              <a:defRPr lang="fr-FR" sz="2000" kern="1200" dirty="0" smtClean="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lang="fr-FR" sz="18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lang="fr-FR" sz="16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lang="fr-FR" sz="14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lang="fr-FR" sz="12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Titre 1"/>
          <p:cNvSpPr>
            <a:spLocks noGrp="1"/>
          </p:cNvSpPr>
          <p:nvPr>
            <p:ph type="title"/>
          </p:nvPr>
        </p:nvSpPr>
        <p:spPr>
          <a:xfrm>
            <a:off x="0" y="0"/>
            <a:ext cx="9144000" cy="836712"/>
          </a:xfrm>
        </p:spPr>
        <p:txBody>
          <a:bodyPr>
            <a:normAutofit/>
          </a:bodyPr>
          <a:lstStyle>
            <a:lvl1pPr>
              <a:defRPr sz="3200">
                <a:solidFill>
                  <a:schemeClr val="tx1"/>
                </a:solidFill>
                <a:latin typeface="Archive" pitchFamily="50" charset="0"/>
              </a:defRPr>
            </a:lvl1pPr>
          </a:lstStyle>
          <a:p>
            <a:r>
              <a:rPr lang="fr-FR"/>
              <a:t>Modifiez le style du titre</a:t>
            </a:r>
            <a:endParaRPr lang="fr-FR" dirty="0"/>
          </a:p>
        </p:txBody>
      </p:sp>
      <p:sp>
        <p:nvSpPr>
          <p:cNvPr id="9" name="Rectangle 8"/>
          <p:cNvSpPr/>
          <p:nvPr/>
        </p:nvSpPr>
        <p:spPr>
          <a:xfrm>
            <a:off x="-1" y="882431"/>
            <a:ext cx="9422269" cy="45719"/>
          </a:xfrm>
          <a:prstGeom prst="rect">
            <a:avLst/>
          </a:prstGeom>
          <a:solidFill>
            <a:srgbClr val="7BD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10" name="Rectangle 9"/>
          <p:cNvSpPr/>
          <p:nvPr/>
        </p:nvSpPr>
        <p:spPr>
          <a:xfrm>
            <a:off x="-25734" y="836712"/>
            <a:ext cx="9422269"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11" name="Espace réservé de la date 3"/>
          <p:cNvSpPr>
            <a:spLocks noGrp="1"/>
          </p:cNvSpPr>
          <p:nvPr>
            <p:ph type="dt" sz="half" idx="10"/>
          </p:nvPr>
        </p:nvSpPr>
        <p:spPr>
          <a:xfrm>
            <a:off x="457200" y="6356350"/>
            <a:ext cx="5770984" cy="365125"/>
          </a:xfrm>
        </p:spPr>
        <p:txBody>
          <a:bodyPr/>
          <a:lstStyle>
            <a:lvl1pPr>
              <a:defRPr/>
            </a:lvl1pPr>
          </a:lstStyle>
          <a:p>
            <a:pPr>
              <a:defRPr/>
            </a:pPr>
            <a:fld id="{CE3E2C3C-7174-485F-966B-5F9218EF0309}" type="datetime1">
              <a:rPr lang="fr-FR" smtClean="0"/>
              <a:pPr>
                <a:defRPr/>
              </a:pPr>
              <a:t>28/06/2021</a:t>
            </a:fld>
            <a:endParaRPr lang="fr-FR" dirty="0"/>
          </a:p>
        </p:txBody>
      </p:sp>
      <p:pic>
        <p:nvPicPr>
          <p:cNvPr id="12" name="Picture 2" descr="C:\Users\communication\Desktop\AEE DOSSIERS\COMMUNICATION\Signatures et Logos\logoAEE20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6193368"/>
            <a:ext cx="666775" cy="62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746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Archive"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normAutofit/>
          </a:bodyPr>
          <a:lstStyle>
            <a:lvl1pPr algn="l" defTabSz="914400" rtl="0" eaLnBrk="1" latinLnBrk="0" hangingPunct="1">
              <a:spcBef>
                <a:spcPct val="20000"/>
              </a:spcBef>
              <a:buFont typeface="Arial" panose="020B0604020202020204" pitchFamily="34" charset="0"/>
              <a:defRPr lang="fr-FR" sz="2000" kern="1200" dirty="0" smtClean="0">
                <a:solidFill>
                  <a:schemeClr val="tx1"/>
                </a:solidFill>
                <a:latin typeface="+mn-lt"/>
                <a:ea typeface="+mn-ea"/>
                <a:cs typeface="+mn-cs"/>
              </a:defRPr>
            </a:lvl1pPr>
            <a:lvl2pPr algn="l" defTabSz="914400" rtl="0" eaLnBrk="1" latinLnBrk="0" hangingPunct="1">
              <a:spcBef>
                <a:spcPct val="20000"/>
              </a:spcBef>
              <a:buFont typeface="Arial" panose="020B0604020202020204" pitchFamily="34" charset="0"/>
              <a:defRPr lang="fr-FR" sz="1800" kern="1200" dirty="0" smtClean="0">
                <a:solidFill>
                  <a:schemeClr val="tx1"/>
                </a:solidFill>
                <a:latin typeface="+mn-lt"/>
                <a:ea typeface="+mn-ea"/>
                <a:cs typeface="+mn-cs"/>
              </a:defRPr>
            </a:lvl2pPr>
            <a:lvl3pPr algn="l" defTabSz="914400" rtl="0" eaLnBrk="1" latinLnBrk="0" hangingPunct="1">
              <a:spcBef>
                <a:spcPct val="20000"/>
              </a:spcBef>
              <a:buFont typeface="Arial" panose="020B0604020202020204" pitchFamily="34" charset="0"/>
              <a:defRPr lang="fr-FR" sz="1600" kern="1200" dirty="0" smtClean="0">
                <a:solidFill>
                  <a:schemeClr val="tx1"/>
                </a:solidFill>
                <a:latin typeface="+mn-lt"/>
                <a:ea typeface="+mn-ea"/>
                <a:cs typeface="+mn-cs"/>
              </a:defRPr>
            </a:lvl3pPr>
            <a:lvl4pPr algn="l" defTabSz="914400" rtl="0" eaLnBrk="1" latinLnBrk="0" hangingPunct="1">
              <a:spcBef>
                <a:spcPct val="20000"/>
              </a:spcBef>
              <a:buFont typeface="Arial" panose="020B0604020202020204" pitchFamily="34" charset="0"/>
              <a:defRPr lang="fr-FR" sz="1400" kern="1200" dirty="0" smtClean="0">
                <a:solidFill>
                  <a:schemeClr val="tx1"/>
                </a:solidFill>
                <a:latin typeface="+mn-lt"/>
                <a:ea typeface="+mn-ea"/>
                <a:cs typeface="+mn-cs"/>
              </a:defRPr>
            </a:lvl4pPr>
            <a:lvl5pPr algn="l" defTabSz="914400" rtl="0" eaLnBrk="1" latinLnBrk="0" hangingPunct="1">
              <a:spcBef>
                <a:spcPct val="20000"/>
              </a:spcBef>
              <a:buFont typeface="Arial" panose="020B0604020202020204" pitchFamily="34" charset="0"/>
              <a:defRPr lang="fr-FR" sz="12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noAutofit/>
          </a:bodyPr>
          <a:lstStyle>
            <a:lvl1pPr marL="0" indent="0">
              <a:buNone/>
              <a:defRPr lang="fr-FR" sz="2400" b="0" kern="1200" dirty="0" smtClean="0">
                <a:solidFill>
                  <a:schemeClr val="tx1"/>
                </a:solidFill>
                <a:latin typeface="Archive" pitchFamily="50"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lang="fr-FR" sz="2000" kern="1200" dirty="0" smtClean="0">
                <a:solidFill>
                  <a:schemeClr val="tx1"/>
                </a:solidFill>
                <a:latin typeface="+mn-lt"/>
                <a:ea typeface="+mn-ea"/>
                <a:cs typeface="+mn-cs"/>
              </a:defRPr>
            </a:lvl1pPr>
            <a:lvl2pPr>
              <a:defRPr lang="fr-FR" sz="1800" kern="1200" dirty="0" smtClean="0">
                <a:solidFill>
                  <a:schemeClr val="tx1"/>
                </a:solidFill>
                <a:latin typeface="+mn-lt"/>
                <a:ea typeface="+mn-ea"/>
                <a:cs typeface="+mn-cs"/>
              </a:defRPr>
            </a:lvl2pPr>
            <a:lvl3pPr marL="1143000" indent="-228600">
              <a:defRPr lang="fr-FR" sz="1600" kern="1200" dirty="0" smtClean="0">
                <a:solidFill>
                  <a:schemeClr val="tx1"/>
                </a:solidFill>
                <a:latin typeface="+mn-lt"/>
                <a:ea typeface="+mn-ea"/>
                <a:cs typeface="+mn-cs"/>
              </a:defRPr>
            </a:lvl3pPr>
            <a:lvl4pPr marL="1600200" indent="-228600">
              <a:defRPr lang="fr-FR" sz="1400" kern="1200" dirty="0" smtClean="0">
                <a:solidFill>
                  <a:schemeClr val="tx1"/>
                </a:solidFill>
                <a:latin typeface="+mn-lt"/>
                <a:ea typeface="+mn-ea"/>
                <a:cs typeface="+mn-cs"/>
              </a:defRPr>
            </a:lvl4pPr>
            <a:lvl5pPr marL="2057400" indent="-228600">
              <a:defRPr lang="fr-FR" sz="12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Titre 1"/>
          <p:cNvSpPr>
            <a:spLocks noGrp="1"/>
          </p:cNvSpPr>
          <p:nvPr>
            <p:ph type="title"/>
          </p:nvPr>
        </p:nvSpPr>
        <p:spPr>
          <a:xfrm>
            <a:off x="0" y="0"/>
            <a:ext cx="6444208" cy="1143000"/>
          </a:xfrm>
        </p:spPr>
        <p:txBody>
          <a:bodyPr>
            <a:normAutofit/>
          </a:bodyPr>
          <a:lstStyle>
            <a:lvl1pPr>
              <a:defRPr sz="3200">
                <a:solidFill>
                  <a:schemeClr val="tx1"/>
                </a:solidFill>
                <a:latin typeface="Archive" pitchFamily="50" charset="0"/>
              </a:defRPr>
            </a:lvl1pPr>
          </a:lstStyle>
          <a:p>
            <a:r>
              <a:rPr lang="fr-FR"/>
              <a:t>Modifiez le style du titre</a:t>
            </a:r>
            <a:endParaRPr lang="fr-FR" dirty="0"/>
          </a:p>
        </p:txBody>
      </p:sp>
      <p:sp>
        <p:nvSpPr>
          <p:cNvPr id="11" name="Rectangle 10"/>
          <p:cNvSpPr/>
          <p:nvPr/>
        </p:nvSpPr>
        <p:spPr>
          <a:xfrm>
            <a:off x="0" y="882431"/>
            <a:ext cx="8388424" cy="45719"/>
          </a:xfrm>
          <a:prstGeom prst="rect">
            <a:avLst/>
          </a:prstGeom>
          <a:solidFill>
            <a:srgbClr val="7BD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12" name="Rectangle 11"/>
          <p:cNvSpPr/>
          <p:nvPr/>
        </p:nvSpPr>
        <p:spPr>
          <a:xfrm>
            <a:off x="-25733" y="836712"/>
            <a:ext cx="8388424"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pic>
        <p:nvPicPr>
          <p:cNvPr id="13" name="Picture 2" descr="C:\Users\communication\Desktop\AEE DOSSIERS\COMMUNICATION\Signatures et Logos\logoAEE20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6193368"/>
            <a:ext cx="666775" cy="628791"/>
          </a:xfrm>
          <a:prstGeom prst="rect">
            <a:avLst/>
          </a:prstGeom>
          <a:noFill/>
          <a:extLst>
            <a:ext uri="{909E8E84-426E-40DD-AFC4-6F175D3DCCD1}">
              <a14:hiddenFill xmlns:a14="http://schemas.microsoft.com/office/drawing/2010/main">
                <a:solidFill>
                  <a:srgbClr val="FFFFFF"/>
                </a:solidFill>
              </a14:hiddenFill>
            </a:ext>
          </a:extLst>
        </p:spPr>
      </p:pic>
      <p:sp>
        <p:nvSpPr>
          <p:cNvPr id="14" name="Espace réservé de la date 3"/>
          <p:cNvSpPr>
            <a:spLocks noGrp="1"/>
          </p:cNvSpPr>
          <p:nvPr>
            <p:ph type="dt" sz="half" idx="10"/>
          </p:nvPr>
        </p:nvSpPr>
        <p:spPr>
          <a:xfrm>
            <a:off x="457200" y="6356350"/>
            <a:ext cx="5770984" cy="365125"/>
          </a:xfrm>
        </p:spPr>
        <p:txBody>
          <a:bodyPr/>
          <a:lstStyle>
            <a:lvl1pPr>
              <a:defRPr/>
            </a:lvl1pPr>
          </a:lstStyle>
          <a:p>
            <a:endParaRPr lang="fr-FR" dirty="0"/>
          </a:p>
        </p:txBody>
      </p:sp>
    </p:spTree>
    <p:extLst>
      <p:ext uri="{BB962C8B-B14F-4D97-AF65-F5344CB8AC3E}">
        <p14:creationId xmlns:p14="http://schemas.microsoft.com/office/powerpoint/2010/main" val="3714112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995710"/>
          </a:xfrm>
        </p:spPr>
        <p:txBody>
          <a:bodyPr anchor="b">
            <a:normAutofit/>
          </a:bodyPr>
          <a:lstStyle>
            <a:lvl1pPr algn="l">
              <a:defRPr sz="2000" b="0">
                <a:solidFill>
                  <a:schemeClr val="tx1"/>
                </a:solidFill>
                <a:latin typeface="Archive" pitchFamily="50" charset="0"/>
              </a:defRPr>
            </a:lvl1pPr>
          </a:lstStyle>
          <a:p>
            <a:r>
              <a:rPr lang="fr-FR"/>
              <a:t>Modifiez le style du titre</a:t>
            </a:r>
            <a:endParaRPr lang="fr-FR" dirty="0"/>
          </a:p>
        </p:txBody>
      </p:sp>
      <p:sp>
        <p:nvSpPr>
          <p:cNvPr id="3" name="Espace réservé du contenu 2"/>
          <p:cNvSpPr>
            <a:spLocks noGrp="1"/>
          </p:cNvSpPr>
          <p:nvPr>
            <p:ph idx="1"/>
          </p:nvPr>
        </p:nvSpPr>
        <p:spPr>
          <a:xfrm>
            <a:off x="3575050" y="273050"/>
            <a:ext cx="5111750" cy="5853113"/>
          </a:xfrm>
        </p:spPr>
        <p:txBody>
          <a:bodyPr/>
          <a:lstStyle>
            <a:lvl1pPr>
              <a:defRPr sz="2000">
                <a:solidFill>
                  <a:schemeClr val="tx1"/>
                </a:solidFill>
                <a:latin typeface="+mn-lt"/>
              </a:defRPr>
            </a:lvl1pPr>
            <a:lvl2pPr>
              <a:defRPr sz="1800">
                <a:solidFill>
                  <a:schemeClr val="tx1"/>
                </a:solidFill>
                <a:latin typeface="+mn-lt"/>
              </a:defRPr>
            </a:lvl2pPr>
            <a:lvl3pPr>
              <a:defRPr sz="1600">
                <a:solidFill>
                  <a:schemeClr val="tx1"/>
                </a:solidFill>
                <a:latin typeface="+mn-lt"/>
              </a:defRPr>
            </a:lvl3pPr>
            <a:lvl4pPr>
              <a:defRPr sz="1400">
                <a:solidFill>
                  <a:schemeClr val="tx1"/>
                </a:solidFill>
                <a:latin typeface="+mn-lt"/>
              </a:defRPr>
            </a:lvl4pPr>
            <a:lvl5pPr>
              <a:defRPr sz="1200">
                <a:solidFill>
                  <a:schemeClr val="tx1"/>
                </a:solidFill>
                <a:latin typeface="+mn-lt"/>
              </a:defRPr>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texte 3"/>
          <p:cNvSpPr>
            <a:spLocks noGrp="1"/>
          </p:cNvSpPr>
          <p:nvPr>
            <p:ph type="body" sz="half" idx="2"/>
          </p:nvPr>
        </p:nvSpPr>
        <p:spPr>
          <a:xfrm>
            <a:off x="457200" y="1628800"/>
            <a:ext cx="3008313" cy="4497363"/>
          </a:xfrm>
        </p:spPr>
        <p:txBody>
          <a:bodyPr>
            <a:normAutofit/>
          </a:bodyPr>
          <a:lstStyle>
            <a:lvl1pPr marL="0" indent="0">
              <a:buNone/>
              <a:defRPr sz="1800">
                <a:solidFill>
                  <a:schemeClr val="tx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Rectangle 7"/>
          <p:cNvSpPr/>
          <p:nvPr/>
        </p:nvSpPr>
        <p:spPr>
          <a:xfrm>
            <a:off x="-40591" y="1458495"/>
            <a:ext cx="3460463" cy="45719"/>
          </a:xfrm>
          <a:prstGeom prst="rect">
            <a:avLst/>
          </a:prstGeom>
          <a:solidFill>
            <a:srgbClr val="7BD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sp>
        <p:nvSpPr>
          <p:cNvPr id="9" name="Rectangle 8"/>
          <p:cNvSpPr/>
          <p:nvPr/>
        </p:nvSpPr>
        <p:spPr>
          <a:xfrm>
            <a:off x="-66324" y="1412776"/>
            <a:ext cx="3486196" cy="457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39A32"/>
              </a:solidFill>
            </a:endParaRPr>
          </a:p>
        </p:txBody>
      </p:sp>
      <p:pic>
        <p:nvPicPr>
          <p:cNvPr id="10" name="Picture 2" descr="C:\Users\communication\Desktop\AEE DOSSIERS\COMMUNICATION\Signatures et Logos\logoAEE20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6193368"/>
            <a:ext cx="666775" cy="628791"/>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e la date 3"/>
          <p:cNvSpPr>
            <a:spLocks noGrp="1"/>
          </p:cNvSpPr>
          <p:nvPr>
            <p:ph type="dt" sz="half" idx="10"/>
          </p:nvPr>
        </p:nvSpPr>
        <p:spPr>
          <a:xfrm>
            <a:off x="457200" y="6356350"/>
            <a:ext cx="5770984" cy="365125"/>
          </a:xfrm>
        </p:spPr>
        <p:txBody>
          <a:bodyPr/>
          <a:lstStyle>
            <a:lvl1pPr>
              <a:defRPr/>
            </a:lvl1pPr>
          </a:lstStyle>
          <a:p>
            <a:endParaRPr lang="fr-FR" dirty="0"/>
          </a:p>
        </p:txBody>
      </p:sp>
    </p:spTree>
    <p:extLst>
      <p:ext uri="{BB962C8B-B14F-4D97-AF65-F5344CB8AC3E}">
        <p14:creationId xmlns:p14="http://schemas.microsoft.com/office/powerpoint/2010/main" val="2124961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E7B1263-31D6-4709-870E-7FE6F72A353F}" type="datetime1">
              <a:rPr lang="fr-FR" smtClean="0"/>
              <a:pPr>
                <a:defRPr/>
              </a:pPr>
              <a:t>28/06/2021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3FEAC7E-C703-4132-813B-3F08BF3425E8}" type="slidenum">
              <a:rPr lang="fr-FR" smtClean="0"/>
              <a:pPr>
                <a:defRPr/>
              </a:pPr>
              <a:t>‹N°›</a:t>
            </a:fld>
            <a:endParaRPr lang="fr-FR"/>
          </a:p>
        </p:txBody>
      </p:sp>
    </p:spTree>
    <p:extLst>
      <p:ext uri="{BB962C8B-B14F-4D97-AF65-F5344CB8AC3E}">
        <p14:creationId xmlns:p14="http://schemas.microsoft.com/office/powerpoint/2010/main" val="2452901070"/>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mailto:aee@agroedieurope.fr"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7504" y="476672"/>
            <a:ext cx="5688632" cy="1656183"/>
          </a:xfrm>
        </p:spPr>
        <p:txBody>
          <a:bodyPr rtlCol="0">
            <a:normAutofit fontScale="90000"/>
          </a:bodyPr>
          <a:lstStyle/>
          <a:p>
            <a:pPr fontAlgn="auto">
              <a:spcAft>
                <a:spcPts val="0"/>
              </a:spcAft>
              <a:defRPr/>
            </a:pPr>
            <a:r>
              <a:rPr lang="fr-FR" dirty="0"/>
              <a:t>Groupe de travail</a:t>
            </a:r>
            <a:br>
              <a:rPr lang="fr-FR" dirty="0"/>
            </a:br>
            <a:r>
              <a:rPr lang="fr-FR" dirty="0"/>
              <a:t>Evolution de la facture électronique</a:t>
            </a:r>
            <a:br>
              <a:rPr lang="fr-FR" dirty="0"/>
            </a:br>
            <a:r>
              <a:rPr lang="fr-FR" sz="2000" dirty="0"/>
              <a:t>Section </a:t>
            </a:r>
            <a:r>
              <a:rPr lang="fr-FR" sz="2000" dirty="0" err="1"/>
              <a:t>Supply</a:t>
            </a:r>
            <a:r>
              <a:rPr lang="fr-FR" sz="2000" dirty="0"/>
              <a:t> Chain Agricole</a:t>
            </a:r>
            <a:endParaRPr lang="fr-FR" dirty="0"/>
          </a:p>
        </p:txBody>
      </p:sp>
      <p:sp>
        <p:nvSpPr>
          <p:cNvPr id="2051" name="Sous-titre 2"/>
          <p:cNvSpPr>
            <a:spLocks noGrp="1"/>
          </p:cNvSpPr>
          <p:nvPr>
            <p:ph type="subTitle" idx="1"/>
          </p:nvPr>
        </p:nvSpPr>
        <p:spPr>
          <a:xfrm>
            <a:off x="4857750" y="2786063"/>
            <a:ext cx="3746500" cy="1579041"/>
          </a:xfrm>
        </p:spPr>
        <p:txBody>
          <a:bodyPr rtlCol="0"/>
          <a:lstStyle/>
          <a:p>
            <a:pPr fontAlgn="auto">
              <a:spcAft>
                <a:spcPts val="0"/>
              </a:spcAft>
              <a:buFont typeface="Arial" panose="020B0604020202020204" pitchFamily="34" charset="0"/>
              <a:buNone/>
              <a:defRPr/>
            </a:pPr>
            <a:endParaRPr lang="fr-FR" sz="2800" dirty="0">
              <a:solidFill>
                <a:schemeClr val="bg1"/>
              </a:solidFill>
            </a:endParaRPr>
          </a:p>
          <a:p>
            <a:pPr fontAlgn="auto">
              <a:spcAft>
                <a:spcPts val="0"/>
              </a:spcAft>
              <a:buFont typeface="Arial" panose="020B0604020202020204" pitchFamily="34" charset="0"/>
              <a:buNone/>
              <a:defRPr/>
            </a:pPr>
            <a:r>
              <a:rPr lang="fr-FR" dirty="0">
                <a:solidFill>
                  <a:schemeClr val="bg1"/>
                </a:solidFill>
              </a:rPr>
              <a:t>Lundi 28 Juin 2021</a:t>
            </a:r>
          </a:p>
          <a:p>
            <a:pPr fontAlgn="auto">
              <a:spcAft>
                <a:spcPts val="0"/>
              </a:spcAft>
              <a:buFont typeface="Arial" panose="020B0604020202020204" pitchFamily="34" charset="0"/>
              <a:buNone/>
              <a:defRPr/>
            </a:pPr>
            <a:r>
              <a:rPr lang="fr-FR" sz="2400" dirty="0">
                <a:solidFill>
                  <a:schemeClr val="bg1"/>
                </a:solidFill>
              </a:rPr>
              <a:t>Visio conférence</a:t>
            </a:r>
            <a:endParaRPr lang="fr-F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E49A81-16BB-4396-B08D-9CE712AB5FF8}"/>
              </a:ext>
            </a:extLst>
          </p:cNvPr>
          <p:cNvSpPr>
            <a:spLocks noGrp="1"/>
          </p:cNvSpPr>
          <p:nvPr>
            <p:ph type="title"/>
          </p:nvPr>
        </p:nvSpPr>
        <p:spPr/>
        <p:txBody>
          <a:bodyPr/>
          <a:lstStyle/>
          <a:p>
            <a:r>
              <a:rPr lang="fr-FR" dirty="0"/>
              <a:t>Format et transmission de données</a:t>
            </a:r>
          </a:p>
        </p:txBody>
      </p:sp>
      <p:sp>
        <p:nvSpPr>
          <p:cNvPr id="3" name="Espace réservé du contenu 2">
            <a:extLst>
              <a:ext uri="{FF2B5EF4-FFF2-40B4-BE49-F238E27FC236}">
                <a16:creationId xmlns:a16="http://schemas.microsoft.com/office/drawing/2014/main" id="{F28B7F9A-3105-49AA-89CD-FDB5A3E88958}"/>
              </a:ext>
            </a:extLst>
          </p:cNvPr>
          <p:cNvSpPr>
            <a:spLocks noGrp="1"/>
          </p:cNvSpPr>
          <p:nvPr>
            <p:ph idx="1"/>
          </p:nvPr>
        </p:nvSpPr>
        <p:spPr>
          <a:xfrm>
            <a:off x="35496" y="1124744"/>
            <a:ext cx="9108504" cy="5400600"/>
          </a:xfrm>
        </p:spPr>
        <p:txBody>
          <a:bodyPr>
            <a:normAutofit fontScale="77500" lnSpcReduction="20000"/>
          </a:bodyPr>
          <a:lstStyle/>
          <a:p>
            <a:pPr marL="0" indent="0">
              <a:buNone/>
            </a:pPr>
            <a:r>
              <a:rPr lang="fr-FR" dirty="0">
                <a:latin typeface="Calibri" panose="020F0502020204030204" pitchFamily="34" charset="0"/>
              </a:rPr>
              <a:t>Deux flux à prévoir :</a:t>
            </a:r>
            <a:endParaRPr lang="fr-FR" b="1" dirty="0">
              <a:latin typeface="Calibri" panose="020F0502020204030204" pitchFamily="34" charset="0"/>
            </a:endParaRPr>
          </a:p>
          <a:p>
            <a:pPr marL="0" indent="0">
              <a:buNone/>
            </a:pPr>
            <a:endParaRPr lang="fr-FR" sz="1800" b="1"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sz="1800" b="1" dirty="0">
                <a:effectLst/>
                <a:latin typeface="Calibri" panose="020F0502020204030204" pitchFamily="34" charset="0"/>
                <a:ea typeface="Calibri" panose="020F0502020204030204" pitchFamily="34" charset="0"/>
                <a:cs typeface="Calibri" panose="020F0502020204030204" pitchFamily="34" charset="0"/>
              </a:rPr>
              <a:t>E-</a:t>
            </a:r>
            <a:r>
              <a:rPr lang="fr-FR" sz="1800" b="1" dirty="0" err="1">
                <a:effectLst/>
                <a:latin typeface="Calibri" panose="020F0502020204030204" pitchFamily="34" charset="0"/>
                <a:ea typeface="Calibri" panose="020F0502020204030204" pitchFamily="34" charset="0"/>
                <a:cs typeface="Calibri" panose="020F0502020204030204" pitchFamily="34" charset="0"/>
              </a:rPr>
              <a:t>invoicing</a:t>
            </a:r>
            <a:r>
              <a:rPr lang="fr-FR" sz="1800" b="1" dirty="0">
                <a:effectLst/>
                <a:latin typeface="Calibri" panose="020F0502020204030204" pitchFamily="34" charset="0"/>
                <a:ea typeface="Calibri" panose="020F0502020204030204" pitchFamily="34" charset="0"/>
                <a:cs typeface="Calibri" panose="020F0502020204030204" pitchFamily="34" charset="0"/>
              </a:rPr>
              <a:t> </a:t>
            </a:r>
          </a:p>
          <a:p>
            <a:pPr>
              <a:buFontTx/>
              <a:buChar char="-"/>
            </a:pPr>
            <a:r>
              <a:rPr lang="fr-FR" dirty="0">
                <a:latin typeface="Calibri" panose="020F0502020204030204" pitchFamily="34" charset="0"/>
                <a:ea typeface="Calibri" panose="020F0502020204030204" pitchFamily="34" charset="0"/>
                <a:cs typeface="Calibri" panose="020F0502020204030204" pitchFamily="34" charset="0"/>
              </a:rPr>
              <a:t>Factures électroniques B2B</a:t>
            </a:r>
            <a:endParaRPr lang="fr-FR" sz="1800" dirty="0">
              <a:effectLst/>
              <a:latin typeface="Calibri" panose="020F0502020204030204" pitchFamily="34" charset="0"/>
              <a:ea typeface="Calibri" panose="020F0502020204030204" pitchFamily="34" charset="0"/>
              <a:cs typeface="Calibri" panose="020F0502020204030204" pitchFamily="34" charset="0"/>
            </a:endParaRPr>
          </a:p>
          <a:p>
            <a:pPr>
              <a:buFontTx/>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Objectif  : fluidifier la circulation des données</a:t>
            </a:r>
          </a:p>
          <a:p>
            <a:pPr>
              <a:buFontTx/>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Transmission des données de facturation à l’administration fiscale (48 données)</a:t>
            </a:r>
          </a:p>
          <a:p>
            <a:pPr>
              <a:buFontTx/>
              <a:buChar char="-"/>
            </a:pPr>
            <a:endParaRPr lang="fr-FR"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b="1" dirty="0">
                <a:latin typeface="Calibri" panose="020F0502020204030204" pitchFamily="34" charset="0"/>
                <a:ea typeface="Calibri" panose="020F0502020204030204" pitchFamily="34" charset="0"/>
                <a:cs typeface="Calibri" panose="020F0502020204030204" pitchFamily="34" charset="0"/>
              </a:rPr>
              <a:t>E-</a:t>
            </a:r>
            <a:r>
              <a:rPr lang="fr-FR" b="1" dirty="0" err="1">
                <a:latin typeface="Calibri" panose="020F0502020204030204" pitchFamily="34" charset="0"/>
                <a:ea typeface="Calibri" panose="020F0502020204030204" pitchFamily="34" charset="0"/>
                <a:cs typeface="Calibri" panose="020F0502020204030204" pitchFamily="34" charset="0"/>
              </a:rPr>
              <a:t>reporting</a:t>
            </a:r>
            <a:r>
              <a:rPr lang="fr-FR" b="1" dirty="0">
                <a:latin typeface="Calibri" panose="020F0502020204030204" pitchFamily="34" charset="0"/>
                <a:ea typeface="Calibri" panose="020F0502020204030204" pitchFamily="34" charset="0"/>
                <a:cs typeface="Calibri" panose="020F0502020204030204" pitchFamily="34" charset="0"/>
              </a:rPr>
              <a:t> </a:t>
            </a:r>
          </a:p>
          <a:p>
            <a:pPr>
              <a:buFontTx/>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Concerne les transactions B2C avec et sans factures et B2B international (export) et acquisitions intracommunautaires</a:t>
            </a:r>
          </a:p>
          <a:p>
            <a:pPr>
              <a:buFontTx/>
              <a:buChar char="-"/>
            </a:pPr>
            <a:r>
              <a:rPr lang="fr-FR" dirty="0">
                <a:latin typeface="Calibri" panose="020F0502020204030204" pitchFamily="34" charset="0"/>
                <a:ea typeface="Calibri" panose="020F0502020204030204" pitchFamily="34" charset="0"/>
                <a:cs typeface="Calibri" panose="020F0502020204030204" pitchFamily="34" charset="0"/>
              </a:rPr>
              <a:t>Transmission de données s</a:t>
            </a:r>
            <a:r>
              <a:rPr lang="fr-FR" sz="1800" dirty="0">
                <a:effectLst/>
                <a:latin typeface="Calibri" panose="020F0502020204030204" pitchFamily="34" charset="0"/>
                <a:ea typeface="Calibri" panose="020F0502020204030204" pitchFamily="34" charset="0"/>
                <a:cs typeface="Calibri" panose="020F0502020204030204" pitchFamily="34" charset="0"/>
              </a:rPr>
              <a:t>ur les ventes et sur les paiements par les vendeurs à l’Administration fiscale</a:t>
            </a:r>
          </a:p>
          <a:p>
            <a:pPr>
              <a:buFontTx/>
              <a:buChar char="-"/>
            </a:pPr>
            <a:r>
              <a:rPr lang="fr-FR" dirty="0">
                <a:latin typeface="Calibri" panose="020F0502020204030204" pitchFamily="34" charset="0"/>
                <a:ea typeface="Calibri" panose="020F0502020204030204" pitchFamily="34" charset="0"/>
                <a:cs typeface="Calibri" panose="020F0502020204030204" pitchFamily="34" charset="0"/>
              </a:rPr>
              <a:t>Objectifs : </a:t>
            </a:r>
          </a:p>
          <a:p>
            <a:pPr lvl="1">
              <a:buFontTx/>
              <a:buChar char="-"/>
            </a:pPr>
            <a:r>
              <a:rPr lang="fr-FR" dirty="0">
                <a:latin typeface="Calibri" panose="020F0502020204030204" pitchFamily="34" charset="0"/>
                <a:ea typeface="Calibri" panose="020F0502020204030204" pitchFamily="34" charset="0"/>
                <a:cs typeface="Calibri" panose="020F0502020204030204" pitchFamily="34" charset="0"/>
              </a:rPr>
              <a:t>en complément de la facture électronique pour lutter contre la fraude à la TVA et effectuer une partie des contrôles</a:t>
            </a:r>
          </a:p>
          <a:p>
            <a:pPr lvl="1">
              <a:buFontTx/>
              <a:buChar char="-"/>
            </a:pPr>
            <a:r>
              <a:rPr lang="fr-FR" dirty="0">
                <a:latin typeface="Calibri" panose="020F0502020204030204" pitchFamily="34" charset="0"/>
                <a:ea typeface="Calibri" panose="020F0502020204030204" pitchFamily="34" charset="0"/>
                <a:cs typeface="Calibri" panose="020F0502020204030204" pitchFamily="34" charset="0"/>
              </a:rPr>
              <a:t>Faciliter à terme les déclarations de TVA par le pré-remplissage </a:t>
            </a:r>
            <a:endParaRPr lang="fr-FR"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fr-FR"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sz="1800" b="1" dirty="0">
                <a:effectLst/>
                <a:latin typeface="Calibri" panose="020F0502020204030204" pitchFamily="34" charset="0"/>
                <a:ea typeface="Calibri" panose="020F0502020204030204" pitchFamily="34" charset="0"/>
                <a:cs typeface="Calibri" panose="020F0502020204030204" pitchFamily="34" charset="0"/>
              </a:rPr>
              <a:t>En réception, le ou les formats, la structuration des données, la présence d’une représentation lisible fournie par l’émetteur ou le destinataire restent à préciser</a:t>
            </a:r>
            <a:r>
              <a:rPr lang="fr-FR" sz="1800" dirty="0">
                <a:effectLst/>
                <a:latin typeface="Calibri" panose="020F0502020204030204" pitchFamily="34" charset="0"/>
                <a:ea typeface="Calibri" panose="020F0502020204030204" pitchFamily="34" charset="0"/>
                <a:cs typeface="Calibri" panose="020F0502020204030204" pitchFamily="34" charset="0"/>
              </a:rPr>
              <a:t>.</a:t>
            </a:r>
          </a:p>
          <a:p>
            <a:pPr marL="0" indent="0">
              <a:buNone/>
            </a:pPr>
            <a:r>
              <a:rPr lang="fr-FR" dirty="0">
                <a:latin typeface="Calibri" panose="020F0502020204030204" pitchFamily="34" charset="0"/>
              </a:rPr>
              <a:t>Seuls les formats déjà acceptés par la plateforme CHORUS PRO actuelle le resteront par la future plateforme publique « SUPER CHORUS PRO » : XML, UBL, C2I, Facture X</a:t>
            </a:r>
          </a:p>
          <a:p>
            <a:pPr marL="0" indent="0">
              <a:buNone/>
            </a:pPr>
            <a:endParaRPr lang="fr-FR"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fr-FR" sz="1800" dirty="0">
                <a:effectLst/>
                <a:latin typeface="Calibri" panose="020F0502020204030204" pitchFamily="34" charset="0"/>
                <a:ea typeface="Calibri" panose="020F0502020204030204" pitchFamily="34" charset="0"/>
                <a:cs typeface="Calibri" panose="020F0502020204030204" pitchFamily="34" charset="0"/>
              </a:rPr>
              <a:t>Néanmoins, il est déjà certain qu’une facture électronique devra obligatoirement contenir </a:t>
            </a:r>
            <a:r>
              <a:rPr lang="fr-FR" sz="1800" b="1" dirty="0">
                <a:effectLst/>
                <a:latin typeface="Calibri" panose="020F0502020204030204" pitchFamily="34" charset="0"/>
                <a:ea typeface="Calibri" panose="020F0502020204030204" pitchFamily="34" charset="0"/>
                <a:cs typeface="Calibri" panose="020F0502020204030204" pitchFamily="34" charset="0"/>
              </a:rPr>
              <a:t>des données structurées et qu’un nombre limité de formats sera obligatoire en réception</a:t>
            </a:r>
            <a:r>
              <a:rPr lang="fr-FR" sz="1800" dirty="0">
                <a:effectLst/>
                <a:latin typeface="Calibri" panose="020F0502020204030204" pitchFamily="34" charset="0"/>
                <a:ea typeface="Calibri" panose="020F0502020204030204" pitchFamily="34" charset="0"/>
                <a:cs typeface="Calibri" panose="020F0502020204030204" pitchFamily="34" charset="0"/>
              </a:rPr>
              <a:t>. La facture PDF simple ne pourra plus être utilisée comme telle dans le cadre de l’obligation de réception.</a:t>
            </a:r>
          </a:p>
          <a:p>
            <a:endParaRPr lang="fr-FR" dirty="0"/>
          </a:p>
          <a:p>
            <a:pPr marL="0" indent="0">
              <a:buNone/>
            </a:pPr>
            <a:r>
              <a:rPr lang="fr-FR" sz="1800" dirty="0">
                <a:effectLst/>
                <a:latin typeface="Calibri" panose="020F0502020204030204" pitchFamily="34" charset="0"/>
                <a:ea typeface="Calibri" panose="020F0502020204030204" pitchFamily="34" charset="0"/>
              </a:rPr>
              <a:t>En émission, seuls les formats obligatoires en réception assureront de respecter l’obligation d’émettre et de recevoir</a:t>
            </a:r>
          </a:p>
        </p:txBody>
      </p:sp>
    </p:spTree>
    <p:extLst>
      <p:ext uri="{BB962C8B-B14F-4D97-AF65-F5344CB8AC3E}">
        <p14:creationId xmlns:p14="http://schemas.microsoft.com/office/powerpoint/2010/main" val="3654974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871C09-8D50-42C1-B678-CEAD34ECB36B}"/>
              </a:ext>
            </a:extLst>
          </p:cNvPr>
          <p:cNvSpPr>
            <a:spLocks noGrp="1"/>
          </p:cNvSpPr>
          <p:nvPr>
            <p:ph type="title"/>
          </p:nvPr>
        </p:nvSpPr>
        <p:spPr/>
        <p:txBody>
          <a:bodyPr/>
          <a:lstStyle/>
          <a:p>
            <a:r>
              <a:rPr lang="fr-FR" dirty="0"/>
              <a:t>Circulation des données et des factures</a:t>
            </a:r>
          </a:p>
        </p:txBody>
      </p:sp>
      <p:pic>
        <p:nvPicPr>
          <p:cNvPr id="5" name="Image 4">
            <a:extLst>
              <a:ext uri="{FF2B5EF4-FFF2-40B4-BE49-F238E27FC236}">
                <a16:creationId xmlns:a16="http://schemas.microsoft.com/office/drawing/2014/main" id="{F811026E-4207-4DC5-A189-DD5A1EFB3038}"/>
              </a:ext>
            </a:extLst>
          </p:cNvPr>
          <p:cNvPicPr>
            <a:picLocks noChangeAspect="1"/>
          </p:cNvPicPr>
          <p:nvPr/>
        </p:nvPicPr>
        <p:blipFill>
          <a:blip r:embed="rId2"/>
          <a:stretch>
            <a:fillRect/>
          </a:stretch>
        </p:blipFill>
        <p:spPr>
          <a:xfrm>
            <a:off x="1367644" y="1087054"/>
            <a:ext cx="6408711" cy="4731430"/>
          </a:xfrm>
          <a:prstGeom prst="rect">
            <a:avLst/>
          </a:prstGeom>
        </p:spPr>
      </p:pic>
      <p:pic>
        <p:nvPicPr>
          <p:cNvPr id="7" name="Image 6">
            <a:extLst>
              <a:ext uri="{FF2B5EF4-FFF2-40B4-BE49-F238E27FC236}">
                <a16:creationId xmlns:a16="http://schemas.microsoft.com/office/drawing/2014/main" id="{4E47B6D0-B38E-45DC-AA58-E2941D32A05A}"/>
              </a:ext>
            </a:extLst>
          </p:cNvPr>
          <p:cNvPicPr>
            <a:picLocks noChangeAspect="1"/>
          </p:cNvPicPr>
          <p:nvPr/>
        </p:nvPicPr>
        <p:blipFill rotWithShape="1">
          <a:blip r:embed="rId3"/>
          <a:srcRect b="22020"/>
          <a:stretch/>
        </p:blipFill>
        <p:spPr>
          <a:xfrm>
            <a:off x="715894" y="5818484"/>
            <a:ext cx="7622394" cy="432048"/>
          </a:xfrm>
          <a:prstGeom prst="rect">
            <a:avLst/>
          </a:prstGeom>
        </p:spPr>
      </p:pic>
    </p:spTree>
    <p:extLst>
      <p:ext uri="{BB962C8B-B14F-4D97-AF65-F5344CB8AC3E}">
        <p14:creationId xmlns:p14="http://schemas.microsoft.com/office/powerpoint/2010/main" val="3935244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24417D-977B-43A8-9DA0-FCC9F4080A1C}"/>
              </a:ext>
            </a:extLst>
          </p:cNvPr>
          <p:cNvSpPr>
            <a:spLocks noGrp="1"/>
          </p:cNvSpPr>
          <p:nvPr>
            <p:ph type="title"/>
          </p:nvPr>
        </p:nvSpPr>
        <p:spPr/>
        <p:txBody>
          <a:bodyPr/>
          <a:lstStyle/>
          <a:p>
            <a:r>
              <a:rPr lang="fr-FR" dirty="0"/>
              <a:t>Circulation des données e-</a:t>
            </a:r>
            <a:r>
              <a:rPr lang="fr-FR" dirty="0" err="1"/>
              <a:t>reporting</a:t>
            </a:r>
            <a:endParaRPr lang="fr-FR" dirty="0"/>
          </a:p>
        </p:txBody>
      </p:sp>
      <p:pic>
        <p:nvPicPr>
          <p:cNvPr id="5" name="Espace réservé du contenu 4">
            <a:extLst>
              <a:ext uri="{FF2B5EF4-FFF2-40B4-BE49-F238E27FC236}">
                <a16:creationId xmlns:a16="http://schemas.microsoft.com/office/drawing/2014/main" id="{85AB6BEC-21C4-453A-BFBA-14A7291884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124744"/>
            <a:ext cx="6912768" cy="5587972"/>
          </a:xfrm>
        </p:spPr>
      </p:pic>
    </p:spTree>
    <p:extLst>
      <p:ext uri="{BB962C8B-B14F-4D97-AF65-F5344CB8AC3E}">
        <p14:creationId xmlns:p14="http://schemas.microsoft.com/office/powerpoint/2010/main" val="2475697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9409EB-73AC-4ED0-B42D-97F40AF8252C}"/>
              </a:ext>
            </a:extLst>
          </p:cNvPr>
          <p:cNvSpPr>
            <a:spLocks noGrp="1"/>
          </p:cNvSpPr>
          <p:nvPr>
            <p:ph type="title"/>
          </p:nvPr>
        </p:nvSpPr>
        <p:spPr/>
        <p:txBody>
          <a:bodyPr/>
          <a:lstStyle/>
          <a:p>
            <a:r>
              <a:rPr lang="fr-FR" dirty="0"/>
              <a:t>Fréquence de transmission</a:t>
            </a:r>
          </a:p>
        </p:txBody>
      </p:sp>
      <p:sp>
        <p:nvSpPr>
          <p:cNvPr id="3" name="Espace réservé du contenu 2">
            <a:extLst>
              <a:ext uri="{FF2B5EF4-FFF2-40B4-BE49-F238E27FC236}">
                <a16:creationId xmlns:a16="http://schemas.microsoft.com/office/drawing/2014/main" id="{F7F572C6-A1A9-4E65-973C-7A11E2046DA0}"/>
              </a:ext>
            </a:extLst>
          </p:cNvPr>
          <p:cNvSpPr>
            <a:spLocks noGrp="1"/>
          </p:cNvSpPr>
          <p:nvPr>
            <p:ph idx="1"/>
          </p:nvPr>
        </p:nvSpPr>
        <p:spPr/>
        <p:txBody>
          <a:bodyPr/>
          <a:lstStyle/>
          <a:p>
            <a:pPr marL="0" indent="0">
              <a:buNone/>
            </a:pPr>
            <a:r>
              <a:rPr lang="fr-FR" b="1" dirty="0"/>
              <a:t>Données factures </a:t>
            </a:r>
          </a:p>
          <a:p>
            <a:pPr marL="0" indent="0">
              <a:buNone/>
            </a:pPr>
            <a:r>
              <a:rPr lang="fr-FR" dirty="0"/>
              <a:t>Au fil de l’eau ?</a:t>
            </a:r>
          </a:p>
          <a:p>
            <a:endParaRPr lang="fr-FR" dirty="0"/>
          </a:p>
          <a:p>
            <a:pPr marL="0" indent="0">
              <a:buNone/>
            </a:pPr>
            <a:r>
              <a:rPr lang="fr-FR" b="1" dirty="0"/>
              <a:t>Données e-</a:t>
            </a:r>
            <a:r>
              <a:rPr lang="fr-FR" b="1" dirty="0" err="1"/>
              <a:t>reporting</a:t>
            </a:r>
            <a:endParaRPr lang="fr-FR" b="1" dirty="0"/>
          </a:p>
          <a:p>
            <a:pPr marL="342900" lvl="0" indent="-342900" algn="just">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Pour les entreprises au régime réel normal : un </a:t>
            </a:r>
            <a:r>
              <a:rPr lang="fr-FR" sz="1800" dirty="0" err="1">
                <a:effectLst/>
                <a:latin typeface="Calibri" panose="020F0502020204030204" pitchFamily="34" charset="0"/>
                <a:ea typeface="Calibri" panose="020F0502020204030204" pitchFamily="34" charset="0"/>
                <a:cs typeface="Calibri" panose="020F0502020204030204" pitchFamily="34" charset="0"/>
              </a:rPr>
              <a:t>reporting</a:t>
            </a:r>
            <a:r>
              <a:rPr lang="fr-FR" sz="1800" dirty="0">
                <a:effectLst/>
                <a:latin typeface="Calibri" panose="020F0502020204030204" pitchFamily="34" charset="0"/>
                <a:ea typeface="Calibri" panose="020F0502020204030204" pitchFamily="34" charset="0"/>
                <a:cs typeface="Calibri" panose="020F0502020204030204" pitchFamily="34" charset="0"/>
              </a:rPr>
              <a:t> hebdomadaire dans les 4 jours suivant la fin de la semaine.</a:t>
            </a:r>
          </a:p>
          <a:p>
            <a:pPr marL="342900" lvl="0" indent="-342900" algn="just">
              <a:lnSpc>
                <a:spcPct val="107000"/>
              </a:lnSpc>
              <a:spcAft>
                <a:spcPts val="800"/>
              </a:spcAft>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Pour les autres entreprises (micro-entrepreneurs, régime de la franchise en base, régime simplifié (RSI)) : un </a:t>
            </a:r>
            <a:r>
              <a:rPr lang="fr-FR" sz="1800" dirty="0" err="1">
                <a:effectLst/>
                <a:latin typeface="Calibri" panose="020F0502020204030204" pitchFamily="34" charset="0"/>
                <a:ea typeface="Calibri" panose="020F0502020204030204" pitchFamily="34" charset="0"/>
                <a:cs typeface="Calibri" panose="020F0502020204030204" pitchFamily="34" charset="0"/>
              </a:rPr>
              <a:t>reporting</a:t>
            </a:r>
            <a:r>
              <a:rPr lang="fr-FR" sz="1800" dirty="0">
                <a:effectLst/>
                <a:latin typeface="Calibri" panose="020F0502020204030204" pitchFamily="34" charset="0"/>
                <a:ea typeface="Calibri" panose="020F0502020204030204" pitchFamily="34" charset="0"/>
                <a:cs typeface="Calibri" panose="020F0502020204030204" pitchFamily="34" charset="0"/>
              </a:rPr>
              <a:t> mensuel dans les 7 jours suivant le dernier jour du mois.</a:t>
            </a:r>
          </a:p>
          <a:p>
            <a:pPr marL="0" indent="0">
              <a:buNone/>
            </a:pPr>
            <a:endParaRPr lang="fr-FR" dirty="0"/>
          </a:p>
        </p:txBody>
      </p:sp>
    </p:spTree>
    <p:extLst>
      <p:ext uri="{BB962C8B-B14F-4D97-AF65-F5344CB8AC3E}">
        <p14:creationId xmlns:p14="http://schemas.microsoft.com/office/powerpoint/2010/main" val="3911067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3D3485-CA45-463D-97E5-935D46B65C66}"/>
              </a:ext>
            </a:extLst>
          </p:cNvPr>
          <p:cNvSpPr>
            <a:spLocks noGrp="1"/>
          </p:cNvSpPr>
          <p:nvPr>
            <p:ph type="title"/>
          </p:nvPr>
        </p:nvSpPr>
        <p:spPr/>
        <p:txBody>
          <a:bodyPr/>
          <a:lstStyle/>
          <a:p>
            <a:r>
              <a:rPr lang="fr-FR" dirty="0"/>
              <a:t>Données à transmettre</a:t>
            </a:r>
          </a:p>
        </p:txBody>
      </p:sp>
      <p:pic>
        <p:nvPicPr>
          <p:cNvPr id="5" name="Image 4">
            <a:extLst>
              <a:ext uri="{FF2B5EF4-FFF2-40B4-BE49-F238E27FC236}">
                <a16:creationId xmlns:a16="http://schemas.microsoft.com/office/drawing/2014/main" id="{1DE37809-DFDE-4860-8A41-A53130DDFA8B}"/>
              </a:ext>
            </a:extLst>
          </p:cNvPr>
          <p:cNvPicPr>
            <a:picLocks noChangeAspect="1"/>
          </p:cNvPicPr>
          <p:nvPr/>
        </p:nvPicPr>
        <p:blipFill>
          <a:blip r:embed="rId2"/>
          <a:stretch>
            <a:fillRect/>
          </a:stretch>
        </p:blipFill>
        <p:spPr>
          <a:xfrm>
            <a:off x="5857" y="1423317"/>
            <a:ext cx="9132285" cy="4165923"/>
          </a:xfrm>
          <a:prstGeom prst="rect">
            <a:avLst/>
          </a:prstGeom>
        </p:spPr>
      </p:pic>
      <p:sp>
        <p:nvSpPr>
          <p:cNvPr id="6" name="ZoneTexte 5">
            <a:extLst>
              <a:ext uri="{FF2B5EF4-FFF2-40B4-BE49-F238E27FC236}">
                <a16:creationId xmlns:a16="http://schemas.microsoft.com/office/drawing/2014/main" id="{FCA99F76-B10D-4D6C-9C6F-982AF5A35442}"/>
              </a:ext>
            </a:extLst>
          </p:cNvPr>
          <p:cNvSpPr txBox="1"/>
          <p:nvPr/>
        </p:nvSpPr>
        <p:spPr>
          <a:xfrm>
            <a:off x="0" y="5679882"/>
            <a:ext cx="9010887" cy="1200329"/>
          </a:xfrm>
          <a:prstGeom prst="rect">
            <a:avLst/>
          </a:prstGeom>
          <a:noFill/>
        </p:spPr>
        <p:txBody>
          <a:bodyPr wrap="square" rtlCol="0">
            <a:spAutoFit/>
          </a:bodyPr>
          <a:lstStyle/>
          <a:p>
            <a:r>
              <a:rPr lang="fr-FR" b="1" dirty="0"/>
              <a:t>Données e-</a:t>
            </a:r>
            <a:r>
              <a:rPr lang="fr-FR" b="1" dirty="0" err="1"/>
              <a:t>reporting</a:t>
            </a:r>
            <a:endParaRPr lang="fr-FR" b="1" dirty="0"/>
          </a:p>
          <a:p>
            <a:endParaRPr lang="fr-FR" b="1" dirty="0"/>
          </a:p>
          <a:p>
            <a:r>
              <a:rPr lang="fr-FR" dirty="0"/>
              <a:t>Données à définir =&gt; il semblerait que les données soient similaires aux données demandées pour le flux e-</a:t>
            </a:r>
            <a:r>
              <a:rPr lang="fr-FR" dirty="0" err="1"/>
              <a:t>invoicing</a:t>
            </a:r>
            <a:r>
              <a:rPr lang="fr-FR" dirty="0"/>
              <a:t> (discussions en cours)</a:t>
            </a:r>
          </a:p>
        </p:txBody>
      </p:sp>
      <p:sp>
        <p:nvSpPr>
          <p:cNvPr id="7" name="ZoneTexte 6">
            <a:extLst>
              <a:ext uri="{FF2B5EF4-FFF2-40B4-BE49-F238E27FC236}">
                <a16:creationId xmlns:a16="http://schemas.microsoft.com/office/drawing/2014/main" id="{EF188205-65E7-480E-AC2E-20FE43B5089C}"/>
              </a:ext>
            </a:extLst>
          </p:cNvPr>
          <p:cNvSpPr txBox="1"/>
          <p:nvPr/>
        </p:nvSpPr>
        <p:spPr>
          <a:xfrm>
            <a:off x="0" y="980728"/>
            <a:ext cx="4824536" cy="369332"/>
          </a:xfrm>
          <a:prstGeom prst="rect">
            <a:avLst/>
          </a:prstGeom>
          <a:noFill/>
        </p:spPr>
        <p:txBody>
          <a:bodyPr wrap="square" rtlCol="0">
            <a:spAutoFit/>
          </a:bodyPr>
          <a:lstStyle/>
          <a:p>
            <a:r>
              <a:rPr lang="fr-FR" b="1" dirty="0"/>
              <a:t>Données e-</a:t>
            </a:r>
            <a:r>
              <a:rPr lang="fr-FR" b="1" dirty="0" err="1"/>
              <a:t>invoicing</a:t>
            </a:r>
            <a:endParaRPr lang="fr-FR" b="1" dirty="0"/>
          </a:p>
        </p:txBody>
      </p:sp>
    </p:spTree>
    <p:extLst>
      <p:ext uri="{BB962C8B-B14F-4D97-AF65-F5344CB8AC3E}">
        <p14:creationId xmlns:p14="http://schemas.microsoft.com/office/powerpoint/2010/main" val="1964379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3BA8C32-6AD6-457B-B25E-BFC02E85F714}"/>
              </a:ext>
            </a:extLst>
          </p:cNvPr>
          <p:cNvSpPr>
            <a:spLocks noGrp="1"/>
          </p:cNvSpPr>
          <p:nvPr>
            <p:ph idx="1"/>
          </p:nvPr>
        </p:nvSpPr>
        <p:spPr>
          <a:xfrm>
            <a:off x="179512" y="1196752"/>
            <a:ext cx="4464496" cy="5184576"/>
          </a:xfrm>
        </p:spPr>
        <p:txBody>
          <a:bodyPr>
            <a:normAutofit/>
          </a:bodyPr>
          <a:lstStyle/>
          <a:p>
            <a:pPr marL="0" indent="0" algn="just">
              <a:buNone/>
            </a:pPr>
            <a:r>
              <a:rPr lang="fr-FR" sz="1600" b="0" dirty="0"/>
              <a:t>En 2013, suite à l’évolution de la réglementation sur la dématérialisation fiscale des factures, le groupe de travail a travaillé pour adapter le guide utilisateur aux nouvelles règles pour la facturation électronique :</a:t>
            </a:r>
          </a:p>
          <a:p>
            <a:pPr marL="0" indent="0" algn="just">
              <a:buNone/>
            </a:pPr>
            <a:endParaRPr lang="fr-FR" sz="1600" b="0" dirty="0"/>
          </a:p>
          <a:p>
            <a:pPr algn="just">
              <a:buFontTx/>
              <a:buChar char="-"/>
            </a:pPr>
            <a:r>
              <a:rPr lang="fr-FR" sz="1600" b="0" dirty="0"/>
              <a:t>Mise en conformité du contenu du message avec les mentions obligatoires pour la dématérialisation fiscale des factures</a:t>
            </a:r>
          </a:p>
          <a:p>
            <a:pPr algn="just">
              <a:buFontTx/>
              <a:buChar char="-"/>
            </a:pPr>
            <a:r>
              <a:rPr lang="fr-FR" sz="1600" b="0" dirty="0"/>
              <a:t>Relecture de chaque segment pour mettre à jour les données et les règles de gestion</a:t>
            </a:r>
          </a:p>
          <a:p>
            <a:pPr algn="just">
              <a:buFontTx/>
              <a:buChar char="-"/>
            </a:pPr>
            <a:r>
              <a:rPr lang="fr-FR" sz="1600" b="0" dirty="0"/>
              <a:t>Mise à jour des exemples</a:t>
            </a:r>
          </a:p>
          <a:p>
            <a:pPr marL="0" indent="0">
              <a:buNone/>
            </a:pPr>
            <a:endParaRPr lang="fr-FR" sz="1600" b="0" dirty="0"/>
          </a:p>
        </p:txBody>
      </p:sp>
      <p:sp>
        <p:nvSpPr>
          <p:cNvPr id="3" name="Titre 2">
            <a:extLst>
              <a:ext uri="{FF2B5EF4-FFF2-40B4-BE49-F238E27FC236}">
                <a16:creationId xmlns:a16="http://schemas.microsoft.com/office/drawing/2014/main" id="{1FBA13C8-DB3F-489C-9BD3-92776121409E}"/>
              </a:ext>
            </a:extLst>
          </p:cNvPr>
          <p:cNvSpPr>
            <a:spLocks noGrp="1"/>
          </p:cNvSpPr>
          <p:nvPr>
            <p:ph type="title"/>
          </p:nvPr>
        </p:nvSpPr>
        <p:spPr/>
        <p:txBody>
          <a:bodyPr/>
          <a:lstStyle/>
          <a:p>
            <a:r>
              <a:rPr lang="fr-FR" dirty="0"/>
              <a:t>Guide facture AEE </a:t>
            </a:r>
            <a:r>
              <a:rPr lang="fr-FR" dirty="0" err="1"/>
              <a:t>Supply</a:t>
            </a:r>
            <a:r>
              <a:rPr lang="fr-FR" dirty="0"/>
              <a:t> Chaine agricole</a:t>
            </a:r>
          </a:p>
        </p:txBody>
      </p:sp>
      <p:pic>
        <p:nvPicPr>
          <p:cNvPr id="4" name="Image 3">
            <a:extLst>
              <a:ext uri="{FF2B5EF4-FFF2-40B4-BE49-F238E27FC236}">
                <a16:creationId xmlns:a16="http://schemas.microsoft.com/office/drawing/2014/main" id="{AB20355A-E49B-49E9-8B0F-FCE53BFFD3C2}"/>
              </a:ext>
            </a:extLst>
          </p:cNvPr>
          <p:cNvPicPr>
            <a:picLocks noChangeAspect="1"/>
          </p:cNvPicPr>
          <p:nvPr/>
        </p:nvPicPr>
        <p:blipFill>
          <a:blip r:embed="rId2"/>
          <a:stretch>
            <a:fillRect/>
          </a:stretch>
        </p:blipFill>
        <p:spPr>
          <a:xfrm>
            <a:off x="4860032" y="1251520"/>
            <a:ext cx="3428939" cy="5129808"/>
          </a:xfrm>
          <a:prstGeom prst="rect">
            <a:avLst/>
          </a:prstGeom>
          <a:solidFill>
            <a:schemeClr val="bg1"/>
          </a:solidFill>
          <a:ln>
            <a:solidFill>
              <a:schemeClr val="tx1"/>
            </a:solidFill>
          </a:ln>
        </p:spPr>
      </p:pic>
    </p:spTree>
    <p:extLst>
      <p:ext uri="{BB962C8B-B14F-4D97-AF65-F5344CB8AC3E}">
        <p14:creationId xmlns:p14="http://schemas.microsoft.com/office/powerpoint/2010/main" val="518214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23C596-6521-486B-931A-3BD0A8FDF099}"/>
              </a:ext>
            </a:extLst>
          </p:cNvPr>
          <p:cNvSpPr>
            <a:spLocks noGrp="1"/>
          </p:cNvSpPr>
          <p:nvPr>
            <p:ph type="title"/>
          </p:nvPr>
        </p:nvSpPr>
        <p:spPr/>
        <p:txBody>
          <a:bodyPr/>
          <a:lstStyle/>
          <a:p>
            <a:r>
              <a:rPr lang="fr-FR" dirty="0"/>
              <a:t>Cas d’usage et spécificités </a:t>
            </a:r>
            <a:r>
              <a:rPr lang="fr-FR" dirty="0" err="1"/>
              <a:t>Supply</a:t>
            </a:r>
            <a:r>
              <a:rPr lang="fr-FR" dirty="0"/>
              <a:t> Chain agricole</a:t>
            </a:r>
          </a:p>
        </p:txBody>
      </p:sp>
      <p:sp>
        <p:nvSpPr>
          <p:cNvPr id="3" name="Espace réservé du contenu 2">
            <a:extLst>
              <a:ext uri="{FF2B5EF4-FFF2-40B4-BE49-F238E27FC236}">
                <a16:creationId xmlns:a16="http://schemas.microsoft.com/office/drawing/2014/main" id="{4EF2BB71-F0EC-4999-A19F-644E862BC00F}"/>
              </a:ext>
            </a:extLst>
          </p:cNvPr>
          <p:cNvSpPr>
            <a:spLocks noGrp="1"/>
          </p:cNvSpPr>
          <p:nvPr>
            <p:ph idx="1"/>
          </p:nvPr>
        </p:nvSpPr>
        <p:spPr/>
        <p:txBody>
          <a:bodyPr/>
          <a:lstStyle/>
          <a:p>
            <a:r>
              <a:rPr lang="fr-FR" dirty="0"/>
              <a:t>Tour de table</a:t>
            </a:r>
          </a:p>
        </p:txBody>
      </p:sp>
    </p:spTree>
    <p:extLst>
      <p:ext uri="{BB962C8B-B14F-4D97-AF65-F5344CB8AC3E}">
        <p14:creationId xmlns:p14="http://schemas.microsoft.com/office/powerpoint/2010/main" val="3816311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BED035-8293-4C02-A794-A743F736C0C6}"/>
              </a:ext>
            </a:extLst>
          </p:cNvPr>
          <p:cNvSpPr>
            <a:spLocks noGrp="1"/>
          </p:cNvSpPr>
          <p:nvPr>
            <p:ph type="title"/>
          </p:nvPr>
        </p:nvSpPr>
        <p:spPr/>
        <p:txBody>
          <a:bodyPr/>
          <a:lstStyle/>
          <a:p>
            <a:r>
              <a:rPr lang="fr-FR" dirty="0"/>
              <a:t>Plan d’action</a:t>
            </a:r>
          </a:p>
        </p:txBody>
      </p:sp>
      <p:sp>
        <p:nvSpPr>
          <p:cNvPr id="3" name="Espace réservé du contenu 2">
            <a:extLst>
              <a:ext uri="{FF2B5EF4-FFF2-40B4-BE49-F238E27FC236}">
                <a16:creationId xmlns:a16="http://schemas.microsoft.com/office/drawing/2014/main" id="{5A52DE2F-AAB0-4C24-AA61-66FAD408E68E}"/>
              </a:ext>
            </a:extLst>
          </p:cNvPr>
          <p:cNvSpPr>
            <a:spLocks noGrp="1"/>
          </p:cNvSpPr>
          <p:nvPr>
            <p:ph idx="1"/>
          </p:nvPr>
        </p:nvSpPr>
        <p:spPr/>
        <p:txBody>
          <a:bodyPr/>
          <a:lstStyle/>
          <a:p>
            <a:pPr marL="0" indent="0">
              <a:buNone/>
            </a:pPr>
            <a:r>
              <a:rPr lang="fr-FR" b="1" dirty="0"/>
              <a:t>Plan d’actions</a:t>
            </a:r>
          </a:p>
          <a:p>
            <a:pPr marL="0" indent="0">
              <a:buNone/>
            </a:pPr>
            <a:endParaRPr lang="fr-FR" dirty="0"/>
          </a:p>
          <a:p>
            <a:r>
              <a:rPr lang="fr-FR" dirty="0"/>
              <a:t>Etude pour évaluer les impacts de la nouvelle réglementation sur le guide facture approvisionnement agricole (données, règles de gestion) =&gt; AEE </a:t>
            </a:r>
          </a:p>
          <a:p>
            <a:pPr marL="0" indent="0">
              <a:buNone/>
            </a:pPr>
            <a:endParaRPr lang="fr-FR" dirty="0"/>
          </a:p>
          <a:p>
            <a:r>
              <a:rPr lang="fr-FR" dirty="0"/>
              <a:t>Poursuite de l’identification et documentation des cas d’usage pour le secteur agricole =&gt; GT </a:t>
            </a:r>
          </a:p>
          <a:p>
            <a:endParaRPr lang="fr-FR" dirty="0"/>
          </a:p>
          <a:p>
            <a:r>
              <a:rPr lang="fr-FR" dirty="0"/>
              <a:t>Prochaine réunion =&gt; date à convenir à la rentrée en fonction des futures publications qui alimenteront l’étude d’impacts et des retours du GT vers AEE sur les cas d’usages</a:t>
            </a:r>
          </a:p>
        </p:txBody>
      </p:sp>
    </p:spTree>
    <p:extLst>
      <p:ext uri="{BB962C8B-B14F-4D97-AF65-F5344CB8AC3E}">
        <p14:creationId xmlns:p14="http://schemas.microsoft.com/office/powerpoint/2010/main" val="1935196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7C8E3E-DDC6-46A2-8D79-B983C1B0CEF2}"/>
              </a:ext>
            </a:extLst>
          </p:cNvPr>
          <p:cNvSpPr>
            <a:spLocks noGrp="1"/>
          </p:cNvSpPr>
          <p:nvPr>
            <p:ph type="title"/>
          </p:nvPr>
        </p:nvSpPr>
        <p:spPr/>
        <p:txBody>
          <a:bodyPr/>
          <a:lstStyle/>
          <a:p>
            <a:r>
              <a:rPr lang="fr-FR" dirty="0"/>
              <a:t>Informations AEE</a:t>
            </a:r>
          </a:p>
        </p:txBody>
      </p:sp>
      <p:sp>
        <p:nvSpPr>
          <p:cNvPr id="3" name="Espace réservé du contenu 2">
            <a:extLst>
              <a:ext uri="{FF2B5EF4-FFF2-40B4-BE49-F238E27FC236}">
                <a16:creationId xmlns:a16="http://schemas.microsoft.com/office/drawing/2014/main" id="{FBA27722-04D7-4F6B-AE2A-DB2D69D6907C}"/>
              </a:ext>
            </a:extLst>
          </p:cNvPr>
          <p:cNvSpPr>
            <a:spLocks noGrp="1"/>
          </p:cNvSpPr>
          <p:nvPr>
            <p:ph idx="1"/>
          </p:nvPr>
        </p:nvSpPr>
        <p:spPr>
          <a:xfrm>
            <a:off x="412291" y="1391102"/>
            <a:ext cx="8229600" cy="4525963"/>
          </a:xfrm>
        </p:spPr>
        <p:txBody>
          <a:bodyPr/>
          <a:lstStyle/>
          <a:p>
            <a:pPr marL="0" indent="0">
              <a:buNone/>
            </a:pPr>
            <a:r>
              <a:rPr lang="fr-FR" b="1" dirty="0"/>
              <a:t>Session d’information « </a:t>
            </a:r>
            <a:r>
              <a:rPr lang="fr-FR" b="1" dirty="0" err="1"/>
              <a:t>newcomers</a:t>
            </a:r>
            <a:r>
              <a:rPr lang="fr-FR" b="1" dirty="0"/>
              <a:t> » sur les travaux de l’association chaque début de mois </a:t>
            </a:r>
          </a:p>
          <a:p>
            <a:pPr>
              <a:buFont typeface="Symbol" panose="05050102010706020507" pitchFamily="18" charset="2"/>
              <a:buChar char="Þ"/>
            </a:pPr>
            <a:r>
              <a:rPr lang="fr-FR"/>
              <a:t>Prochaine </a:t>
            </a:r>
            <a:r>
              <a:rPr lang="fr-FR" dirty="0"/>
              <a:t>session mardi </a:t>
            </a:r>
            <a:r>
              <a:rPr lang="fr-FR"/>
              <a:t>6 Juillet</a:t>
            </a:r>
            <a:endParaRPr lang="fr-FR" dirty="0"/>
          </a:p>
          <a:p>
            <a:pPr>
              <a:buFont typeface="Symbol" panose="05050102010706020507" pitchFamily="18" charset="2"/>
              <a:buChar char="Þ"/>
            </a:pPr>
            <a:r>
              <a:rPr lang="fr-FR" dirty="0"/>
              <a:t>Inscription à </a:t>
            </a:r>
            <a:r>
              <a:rPr lang="fr-FR" dirty="0">
                <a:hlinkClick r:id="rId2"/>
              </a:rPr>
              <a:t>aee@agroedieurope.fr</a:t>
            </a:r>
            <a:endParaRPr lang="fr-FR" dirty="0"/>
          </a:p>
          <a:p>
            <a:pPr>
              <a:buFont typeface="Symbol" panose="05050102010706020507" pitchFamily="18" charset="2"/>
              <a:buChar char="Þ"/>
            </a:pPr>
            <a:endParaRPr lang="fr-FR" dirty="0"/>
          </a:p>
          <a:p>
            <a:pPr marL="0" indent="0">
              <a:buNone/>
            </a:pPr>
            <a:r>
              <a:rPr lang="fr-FR" b="1" dirty="0"/>
              <a:t>Prochain GT spécial Fertilisants </a:t>
            </a:r>
          </a:p>
          <a:p>
            <a:pPr marL="0" indent="0">
              <a:buNone/>
            </a:pPr>
            <a:endParaRPr lang="fr-FR" dirty="0"/>
          </a:p>
          <a:p>
            <a:pPr marL="0" indent="0">
              <a:buNone/>
            </a:pPr>
            <a:r>
              <a:rPr lang="fr-FR" dirty="0"/>
              <a:t>=&gt; le 1</a:t>
            </a:r>
            <a:r>
              <a:rPr lang="fr-FR" baseline="30000" dirty="0"/>
              <a:t>er</a:t>
            </a:r>
            <a:r>
              <a:rPr lang="fr-FR" dirty="0"/>
              <a:t> juillet à partir de 14H en visioconférence</a:t>
            </a:r>
          </a:p>
          <a:p>
            <a:pPr marL="0" indent="0">
              <a:buNone/>
            </a:pPr>
            <a:endParaRPr lang="fr-FR" dirty="0"/>
          </a:p>
          <a:p>
            <a:pPr marL="0" indent="0">
              <a:buNone/>
            </a:pPr>
            <a:r>
              <a:rPr lang="fr-FR" b="1" dirty="0"/>
              <a:t>Rencontres AEE 2021</a:t>
            </a:r>
          </a:p>
          <a:p>
            <a:pPr marL="0" indent="0">
              <a:buNone/>
            </a:pPr>
            <a:endParaRPr lang="fr-FR" dirty="0"/>
          </a:p>
          <a:p>
            <a:pPr marL="0" indent="0">
              <a:buNone/>
            </a:pPr>
            <a:r>
              <a:rPr lang="fr-FR" dirty="0"/>
              <a:t>=&gt; 15 Septembre 2021 en fonction des possibilités compte tenu du contexte sanitaire</a:t>
            </a:r>
          </a:p>
        </p:txBody>
      </p:sp>
    </p:spTree>
    <p:extLst>
      <p:ext uri="{BB962C8B-B14F-4D97-AF65-F5344CB8AC3E}">
        <p14:creationId xmlns:p14="http://schemas.microsoft.com/office/powerpoint/2010/main" val="1380223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0CC08F1-2744-4A83-A320-9EF1000EF6EA}"/>
              </a:ext>
            </a:extLst>
          </p:cNvPr>
          <p:cNvSpPr>
            <a:spLocks noGrp="1"/>
          </p:cNvSpPr>
          <p:nvPr>
            <p:ph type="title"/>
          </p:nvPr>
        </p:nvSpPr>
        <p:spPr/>
        <p:txBody>
          <a:bodyPr/>
          <a:lstStyle/>
          <a:p>
            <a:r>
              <a:rPr lang="fr-FR" dirty="0"/>
              <a:t>Ordre du jour</a:t>
            </a:r>
          </a:p>
        </p:txBody>
      </p:sp>
      <p:sp>
        <p:nvSpPr>
          <p:cNvPr id="3" name="Espace réservé du contenu 2">
            <a:extLst>
              <a:ext uri="{FF2B5EF4-FFF2-40B4-BE49-F238E27FC236}">
                <a16:creationId xmlns:a16="http://schemas.microsoft.com/office/drawing/2014/main" id="{E4DFDCCF-1B15-40C5-9A23-5766742CED13}"/>
              </a:ext>
            </a:extLst>
          </p:cNvPr>
          <p:cNvSpPr>
            <a:spLocks noGrp="1"/>
          </p:cNvSpPr>
          <p:nvPr>
            <p:ph idx="1"/>
          </p:nvPr>
        </p:nvSpPr>
        <p:spPr/>
        <p:txBody>
          <a:bodyPr/>
          <a:lstStyle/>
          <a:p>
            <a:r>
              <a:rPr lang="fr-FR" dirty="0"/>
              <a:t>Tour de table</a:t>
            </a:r>
          </a:p>
          <a:p>
            <a:endParaRPr lang="fr-FR" dirty="0"/>
          </a:p>
          <a:p>
            <a:r>
              <a:rPr lang="fr-FR" dirty="0"/>
              <a:t>Présentation du guide sur l’évolution de la facture électronique pour le secteur agricole</a:t>
            </a:r>
          </a:p>
          <a:p>
            <a:endParaRPr lang="fr-FR" dirty="0"/>
          </a:p>
          <a:p>
            <a:r>
              <a:rPr lang="fr-FR" dirty="0"/>
              <a:t>Guide facture AEE </a:t>
            </a:r>
            <a:r>
              <a:rPr lang="fr-FR" dirty="0" err="1"/>
              <a:t>Supply</a:t>
            </a:r>
            <a:r>
              <a:rPr lang="fr-FR" dirty="0"/>
              <a:t> Chaine agricole</a:t>
            </a:r>
          </a:p>
          <a:p>
            <a:endParaRPr lang="fr-FR" dirty="0"/>
          </a:p>
          <a:p>
            <a:r>
              <a:rPr lang="fr-FR" dirty="0"/>
              <a:t>Cas d’usage et spécificités </a:t>
            </a:r>
            <a:r>
              <a:rPr lang="fr-FR" dirty="0" err="1"/>
              <a:t>Supply</a:t>
            </a:r>
            <a:r>
              <a:rPr lang="fr-FR" dirty="0"/>
              <a:t> Chain agricole</a:t>
            </a:r>
          </a:p>
          <a:p>
            <a:endParaRPr lang="fr-FR" dirty="0"/>
          </a:p>
          <a:p>
            <a:r>
              <a:rPr lang="fr-FR" dirty="0"/>
              <a:t>Plan d’actions</a:t>
            </a:r>
          </a:p>
        </p:txBody>
      </p:sp>
    </p:spTree>
    <p:extLst>
      <p:ext uri="{BB962C8B-B14F-4D97-AF65-F5344CB8AC3E}">
        <p14:creationId xmlns:p14="http://schemas.microsoft.com/office/powerpoint/2010/main" val="3343945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E7AF57-48B2-46DD-98CE-6CFFE1C1246A}"/>
              </a:ext>
            </a:extLst>
          </p:cNvPr>
          <p:cNvSpPr>
            <a:spLocks noGrp="1"/>
          </p:cNvSpPr>
          <p:nvPr>
            <p:ph type="title"/>
          </p:nvPr>
        </p:nvSpPr>
        <p:spPr/>
        <p:txBody>
          <a:bodyPr>
            <a:normAutofit fontScale="90000"/>
          </a:bodyPr>
          <a:lstStyle/>
          <a:p>
            <a:r>
              <a:rPr lang="fr-FR" dirty="0"/>
              <a:t>GUIDE SUR L’évolution de la facture électronique pour le secteur agricole</a:t>
            </a:r>
          </a:p>
        </p:txBody>
      </p:sp>
    </p:spTree>
    <p:extLst>
      <p:ext uri="{BB962C8B-B14F-4D97-AF65-F5344CB8AC3E}">
        <p14:creationId xmlns:p14="http://schemas.microsoft.com/office/powerpoint/2010/main" val="1329819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1BD84E-0839-4173-9DCB-0E7D0B28E82D}"/>
              </a:ext>
            </a:extLst>
          </p:cNvPr>
          <p:cNvSpPr>
            <a:spLocks noGrp="1"/>
          </p:cNvSpPr>
          <p:nvPr>
            <p:ph type="title"/>
          </p:nvPr>
        </p:nvSpPr>
        <p:spPr/>
        <p:txBody>
          <a:bodyPr/>
          <a:lstStyle/>
          <a:p>
            <a:r>
              <a:rPr lang="fr-FR" dirty="0"/>
              <a:t>Présentation du contenu du guide</a:t>
            </a:r>
          </a:p>
        </p:txBody>
      </p:sp>
      <p:sp>
        <p:nvSpPr>
          <p:cNvPr id="3" name="Espace réservé du contenu 2">
            <a:extLst>
              <a:ext uri="{FF2B5EF4-FFF2-40B4-BE49-F238E27FC236}">
                <a16:creationId xmlns:a16="http://schemas.microsoft.com/office/drawing/2014/main" id="{A7B1DA57-CEB0-4119-BBD2-89ACACEEF007}"/>
              </a:ext>
            </a:extLst>
          </p:cNvPr>
          <p:cNvSpPr>
            <a:spLocks noGrp="1"/>
          </p:cNvSpPr>
          <p:nvPr>
            <p:ph idx="1"/>
          </p:nvPr>
        </p:nvSpPr>
        <p:spPr>
          <a:xfrm>
            <a:off x="0" y="1052736"/>
            <a:ext cx="9144000" cy="5805264"/>
          </a:xfrm>
        </p:spPr>
        <p:txBody>
          <a:bodyPr>
            <a:normAutofit fontScale="70000" lnSpcReduction="20000"/>
          </a:bodyPr>
          <a:lstStyle/>
          <a:p>
            <a:pPr marL="400050" indent="-400050">
              <a:buFont typeface="+mj-lt"/>
              <a:buAutoNum type="romanUcPeriod"/>
            </a:pPr>
            <a:r>
              <a:rPr lang="fr-FR" b="1" dirty="0"/>
              <a:t>La facture dématérialisée dans le secteur agricole : état des lieux	</a:t>
            </a:r>
          </a:p>
          <a:p>
            <a:pPr marL="857250" lvl="1" indent="-400050">
              <a:buFont typeface="+mj-lt"/>
              <a:buAutoNum type="arabicPeriod"/>
            </a:pPr>
            <a:r>
              <a:rPr lang="fr-FR" dirty="0"/>
              <a:t>Réglementations en vigueur pour la facture électronique</a:t>
            </a:r>
          </a:p>
          <a:p>
            <a:pPr marL="1257300" lvl="2" indent="-400050">
              <a:buFont typeface="+mj-lt"/>
              <a:buAutoNum type="arabicPeriod"/>
            </a:pPr>
            <a:r>
              <a:rPr lang="fr-FR" dirty="0"/>
              <a:t>DIRECTIVE 2010/45/UE DU CONSEIL du 13 juillet 2010 modifiant la directive 2006/112/CE relative au système commun de taxe sur la valeur ajoutée en ce qui concerne les règles de facturation</a:t>
            </a:r>
          </a:p>
          <a:p>
            <a:pPr marL="1257300" lvl="2" indent="-400050">
              <a:buFont typeface="+mj-lt"/>
              <a:buAutoNum type="arabicPeriod"/>
            </a:pPr>
            <a:r>
              <a:rPr lang="fr-FR" dirty="0"/>
              <a:t>Code général des impôts [2013]	</a:t>
            </a:r>
          </a:p>
          <a:p>
            <a:pPr marL="1257300" lvl="2" indent="-400050">
              <a:buFont typeface="+mj-lt"/>
              <a:buAutoNum type="arabicPeriod"/>
            </a:pPr>
            <a:r>
              <a:rPr lang="fr-FR" dirty="0"/>
              <a:t>DIRECTIVE 2014/55/UE DU PARLEMENT EUROPÉEN ET DU CONSEIL du 16 avril 2014 relative à la facturation électronique dans le cadre des marchés publics</a:t>
            </a:r>
          </a:p>
          <a:p>
            <a:pPr marL="857250" lvl="1" indent="-400050">
              <a:buFont typeface="+mj-lt"/>
              <a:buAutoNum type="arabicPeriod"/>
            </a:pPr>
            <a:r>
              <a:rPr lang="fr-FR" dirty="0"/>
              <a:t>Facture approvisionnement agricole INVOIC EDIFACT</a:t>
            </a:r>
          </a:p>
          <a:p>
            <a:pPr marL="857250" lvl="1" indent="-400050">
              <a:buFont typeface="+mj-lt"/>
              <a:buAutoNum type="arabicPeriod"/>
            </a:pPr>
            <a:r>
              <a:rPr lang="fr-FR" dirty="0"/>
              <a:t>Facture agriculteur INVOIC EDIFACT</a:t>
            </a:r>
          </a:p>
          <a:p>
            <a:pPr marL="857250" lvl="1" indent="-400050">
              <a:buFont typeface="+mj-lt"/>
              <a:buAutoNum type="arabicPeriod"/>
            </a:pPr>
            <a:r>
              <a:rPr lang="fr-FR" dirty="0"/>
              <a:t>Dématérialisation des factures entre agriculteurs et partenaires de l’exploitation</a:t>
            </a:r>
          </a:p>
          <a:p>
            <a:pPr marL="457200" lvl="1" indent="0">
              <a:buNone/>
            </a:pPr>
            <a:endParaRPr lang="fr-FR" dirty="0"/>
          </a:p>
          <a:p>
            <a:pPr marL="400050" indent="-400050">
              <a:buFont typeface="+mj-lt"/>
              <a:buAutoNum type="romanUcPeriod"/>
            </a:pPr>
            <a:r>
              <a:rPr lang="fr-FR" b="1" dirty="0"/>
              <a:t>Evolution et impacts de la réglementation sur la facture électronique</a:t>
            </a:r>
          </a:p>
          <a:p>
            <a:pPr marL="857250" lvl="1" indent="-400050">
              <a:buFont typeface="+mj-lt"/>
              <a:buAutoNum type="arabicPeriod"/>
            </a:pPr>
            <a:r>
              <a:rPr lang="fr-FR" dirty="0"/>
              <a:t>Evolution de la réglementation</a:t>
            </a:r>
          </a:p>
          <a:p>
            <a:pPr marL="857250" lvl="1" indent="-400050">
              <a:buFont typeface="+mj-lt"/>
              <a:buAutoNum type="arabicPeriod"/>
            </a:pPr>
            <a:r>
              <a:rPr lang="fr-FR" dirty="0"/>
              <a:t>Impacts de la nouvelle réglementation pour les entreprises</a:t>
            </a:r>
          </a:p>
          <a:p>
            <a:pPr marL="1257300" lvl="2" indent="-400050">
              <a:buFont typeface="+mj-lt"/>
              <a:buAutoNum type="arabicPeriod"/>
            </a:pPr>
            <a:r>
              <a:rPr lang="fr-FR" dirty="0"/>
              <a:t>Emission / réception de facture électronique et calendrier de mise en œuvre</a:t>
            </a:r>
          </a:p>
          <a:p>
            <a:pPr marL="1257300" lvl="2" indent="-400050">
              <a:buFont typeface="+mj-lt"/>
              <a:buAutoNum type="arabicPeriod"/>
            </a:pPr>
            <a:r>
              <a:rPr lang="fr-FR" dirty="0"/>
              <a:t>Format et transmission des données</a:t>
            </a:r>
          </a:p>
          <a:p>
            <a:pPr marL="1257300" lvl="2" indent="-400050">
              <a:buFont typeface="+mj-lt"/>
              <a:buAutoNum type="arabicPeriod"/>
            </a:pPr>
            <a:r>
              <a:rPr lang="fr-FR" dirty="0"/>
              <a:t>Circulation des factures</a:t>
            </a:r>
          </a:p>
          <a:p>
            <a:pPr marL="857250" lvl="1" indent="-400050">
              <a:buFont typeface="+mj-lt"/>
              <a:buAutoNum type="arabicPeriod"/>
            </a:pPr>
            <a:r>
              <a:rPr lang="fr-FR" dirty="0"/>
              <a:t>Impacts sur la facture électronique dans le secteur agricole</a:t>
            </a:r>
          </a:p>
          <a:p>
            <a:pPr marL="1257300" lvl="2" indent="-400050">
              <a:buFont typeface="+mj-lt"/>
              <a:buAutoNum type="arabicPeriod"/>
            </a:pPr>
            <a:r>
              <a:rPr lang="fr-FR" dirty="0"/>
              <a:t>Données exigées</a:t>
            </a:r>
          </a:p>
          <a:p>
            <a:pPr marL="1257300" lvl="2" indent="-400050">
              <a:buFont typeface="+mj-lt"/>
              <a:buAutoNum type="arabicPeriod"/>
            </a:pPr>
            <a:r>
              <a:rPr lang="fr-FR" dirty="0"/>
              <a:t>Impact sur le Flux EDIFACT INVOIC </a:t>
            </a:r>
            <a:r>
              <a:rPr lang="fr-FR" dirty="0" err="1"/>
              <a:t>Supply</a:t>
            </a:r>
            <a:r>
              <a:rPr lang="fr-FR" dirty="0"/>
              <a:t> Chain et Flux EDIFACT INVOIC Agriculteur</a:t>
            </a:r>
          </a:p>
          <a:p>
            <a:pPr marL="1257300" lvl="2" indent="-400050">
              <a:buFont typeface="+mj-lt"/>
              <a:buAutoNum type="arabicPeriod"/>
            </a:pPr>
            <a:r>
              <a:rPr lang="fr-FR" dirty="0"/>
              <a:t>Impact sur les process de dématérialisation des factures entre agriculteurs et partenaires de l’exploitation</a:t>
            </a:r>
          </a:p>
          <a:p>
            <a:pPr marL="457200" lvl="1" indent="0">
              <a:buNone/>
            </a:pPr>
            <a:endParaRPr lang="fr-FR" dirty="0"/>
          </a:p>
          <a:p>
            <a:pPr marL="400050" indent="-400050">
              <a:buFont typeface="+mj-lt"/>
              <a:buAutoNum type="romanUcPeriod"/>
            </a:pPr>
            <a:r>
              <a:rPr lang="fr-FR" b="1" dirty="0">
                <a:highlight>
                  <a:srgbClr val="FFFF00"/>
                </a:highlight>
              </a:rPr>
              <a:t>Bonnes pratiques et recommandations pour les entreprises du secteur agricole =&gt; chapitre à venir</a:t>
            </a:r>
          </a:p>
          <a:p>
            <a:pPr marL="400050" indent="-400050">
              <a:buFont typeface="+mj-lt"/>
              <a:buAutoNum type="romanUcPeriod"/>
            </a:pPr>
            <a:endParaRPr lang="fr-FR" dirty="0"/>
          </a:p>
          <a:p>
            <a:pPr marL="400050" indent="-400050">
              <a:buFont typeface="+mj-lt"/>
              <a:buAutoNum type="romanUcPeriod"/>
            </a:pPr>
            <a:r>
              <a:rPr lang="fr-FR" b="1" dirty="0"/>
              <a:t>Liste des prestataires pour la facture électronique adhérents à Agro EDI Europe</a:t>
            </a:r>
          </a:p>
          <a:p>
            <a:pPr marL="400050" indent="-400050">
              <a:buFont typeface="+mj-lt"/>
              <a:buAutoNum type="romanUcPeriod"/>
            </a:pPr>
            <a:endParaRPr lang="fr-FR" dirty="0"/>
          </a:p>
          <a:p>
            <a:pPr marL="400050" indent="-400050">
              <a:buFont typeface="+mj-lt"/>
              <a:buAutoNum type="romanUcPeriod"/>
            </a:pPr>
            <a:r>
              <a:rPr lang="fr-FR" b="1" dirty="0"/>
              <a:t>Annexes</a:t>
            </a:r>
          </a:p>
          <a:p>
            <a:pPr marL="800100" lvl="1" indent="-342900">
              <a:buFont typeface="+mj-lt"/>
              <a:buAutoNum type="arabicPeriod"/>
            </a:pPr>
            <a:r>
              <a:rPr lang="fr-FR" dirty="0"/>
              <a:t>Rapport DGFIP Novembre 2021</a:t>
            </a:r>
          </a:p>
          <a:p>
            <a:pPr marL="800100" lvl="1" indent="-342900">
              <a:buFont typeface="+mj-lt"/>
              <a:buAutoNum type="arabicPeriod"/>
            </a:pPr>
            <a:r>
              <a:rPr lang="fr-FR" dirty="0"/>
              <a:t>Fiche descriptive du projet e-documents</a:t>
            </a:r>
          </a:p>
          <a:p>
            <a:pPr marL="0" indent="0">
              <a:buNone/>
            </a:pPr>
            <a:endParaRPr lang="fr-FR" dirty="0"/>
          </a:p>
        </p:txBody>
      </p:sp>
    </p:spTree>
    <p:extLst>
      <p:ext uri="{BB962C8B-B14F-4D97-AF65-F5344CB8AC3E}">
        <p14:creationId xmlns:p14="http://schemas.microsoft.com/office/powerpoint/2010/main" val="1068039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D3A53C1-B47F-4FE3-A149-0BBC5460AB05}"/>
              </a:ext>
            </a:extLst>
          </p:cNvPr>
          <p:cNvSpPr/>
          <p:nvPr/>
        </p:nvSpPr>
        <p:spPr>
          <a:xfrm>
            <a:off x="134603" y="4833708"/>
            <a:ext cx="8848588" cy="197769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5" name="Rectangle 14">
            <a:extLst>
              <a:ext uri="{FF2B5EF4-FFF2-40B4-BE49-F238E27FC236}">
                <a16:creationId xmlns:a16="http://schemas.microsoft.com/office/drawing/2014/main" id="{22CBC599-3A79-4B52-B24A-F7301B1CEE54}"/>
              </a:ext>
            </a:extLst>
          </p:cNvPr>
          <p:cNvSpPr/>
          <p:nvPr/>
        </p:nvSpPr>
        <p:spPr>
          <a:xfrm>
            <a:off x="156816" y="1364575"/>
            <a:ext cx="8826375" cy="33605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sz="1600"/>
          </a:p>
        </p:txBody>
      </p:sp>
      <p:sp>
        <p:nvSpPr>
          <p:cNvPr id="2" name="Titre 1">
            <a:extLst>
              <a:ext uri="{FF2B5EF4-FFF2-40B4-BE49-F238E27FC236}">
                <a16:creationId xmlns:a16="http://schemas.microsoft.com/office/drawing/2014/main" id="{1AA60CD5-CCD9-4C4F-B61C-6BFCFF1B44FF}"/>
              </a:ext>
            </a:extLst>
          </p:cNvPr>
          <p:cNvSpPr>
            <a:spLocks noGrp="1"/>
          </p:cNvSpPr>
          <p:nvPr>
            <p:ph type="title"/>
          </p:nvPr>
        </p:nvSpPr>
        <p:spPr/>
        <p:txBody>
          <a:bodyPr/>
          <a:lstStyle/>
          <a:p>
            <a:r>
              <a:rPr lang="fr-FR" dirty="0"/>
              <a:t>Facture électronique : état des lieux</a:t>
            </a:r>
          </a:p>
        </p:txBody>
      </p:sp>
      <p:sp>
        <p:nvSpPr>
          <p:cNvPr id="3" name="Espace réservé du contenu 2">
            <a:extLst>
              <a:ext uri="{FF2B5EF4-FFF2-40B4-BE49-F238E27FC236}">
                <a16:creationId xmlns:a16="http://schemas.microsoft.com/office/drawing/2014/main" id="{ABD68B88-B804-4FA7-8C72-62211E356D7E}"/>
              </a:ext>
            </a:extLst>
          </p:cNvPr>
          <p:cNvSpPr>
            <a:spLocks noGrp="1"/>
          </p:cNvSpPr>
          <p:nvPr>
            <p:ph idx="1"/>
          </p:nvPr>
        </p:nvSpPr>
        <p:spPr>
          <a:xfrm>
            <a:off x="179512" y="1484784"/>
            <a:ext cx="8784976" cy="1080120"/>
          </a:xfrm>
        </p:spPr>
        <p:txBody>
          <a:bodyPr>
            <a:normAutofit/>
          </a:bodyPr>
          <a:lstStyle/>
          <a:p>
            <a:pPr marL="0" indent="0" algn="ctr">
              <a:buNone/>
            </a:pPr>
            <a:r>
              <a:rPr lang="fr-FR" sz="1600" dirty="0">
                <a:effectLst/>
                <a:ea typeface="Times New Roman" panose="02020603050405020304" pitchFamily="18" charset="0"/>
                <a:cs typeface="Times New Roman" panose="02020603050405020304" pitchFamily="18" charset="0"/>
              </a:rPr>
              <a:t>DIRECTIVE 2010/45/UE DU CONSEIL du 13 juillet 2010 modifiant la directive 2006/112/CE relative au système commun de taxe sur la valeur ajoutée en ce qui concerne les règles de facturation</a:t>
            </a:r>
          </a:p>
          <a:p>
            <a:pPr marL="0" indent="0">
              <a:buNone/>
            </a:pPr>
            <a:endParaRPr lang="fr-FR" sz="1600" dirty="0"/>
          </a:p>
        </p:txBody>
      </p:sp>
      <p:sp>
        <p:nvSpPr>
          <p:cNvPr id="5" name="ZoneTexte 4">
            <a:extLst>
              <a:ext uri="{FF2B5EF4-FFF2-40B4-BE49-F238E27FC236}">
                <a16:creationId xmlns:a16="http://schemas.microsoft.com/office/drawing/2014/main" id="{FCC8E3F4-A649-4A31-AF21-6540626336D9}"/>
              </a:ext>
            </a:extLst>
          </p:cNvPr>
          <p:cNvSpPr txBox="1"/>
          <p:nvPr/>
        </p:nvSpPr>
        <p:spPr>
          <a:xfrm>
            <a:off x="0" y="964694"/>
            <a:ext cx="9144000" cy="369332"/>
          </a:xfrm>
          <a:prstGeom prst="rect">
            <a:avLst/>
          </a:prstGeom>
          <a:noFill/>
        </p:spPr>
        <p:txBody>
          <a:bodyPr wrap="square">
            <a:spAutoFit/>
          </a:bodyPr>
          <a:lstStyle/>
          <a:p>
            <a:pPr marL="0" indent="0" algn="ctr">
              <a:buNone/>
            </a:pPr>
            <a:r>
              <a:rPr lang="fr-FR" b="1" dirty="0">
                <a:latin typeface="+mn-lt"/>
              </a:rPr>
              <a:t>Réglementations en vigueur</a:t>
            </a:r>
          </a:p>
        </p:txBody>
      </p:sp>
      <p:sp>
        <p:nvSpPr>
          <p:cNvPr id="6" name="ZoneTexte 5">
            <a:extLst>
              <a:ext uri="{FF2B5EF4-FFF2-40B4-BE49-F238E27FC236}">
                <a16:creationId xmlns:a16="http://schemas.microsoft.com/office/drawing/2014/main" id="{9F688737-9E5D-4924-A025-01B6E44CFE33}"/>
              </a:ext>
            </a:extLst>
          </p:cNvPr>
          <p:cNvSpPr txBox="1"/>
          <p:nvPr/>
        </p:nvSpPr>
        <p:spPr>
          <a:xfrm>
            <a:off x="179512" y="2715662"/>
            <a:ext cx="8784976" cy="1077218"/>
          </a:xfrm>
          <a:prstGeom prst="rect">
            <a:avLst/>
          </a:prstGeom>
          <a:noFill/>
        </p:spPr>
        <p:txBody>
          <a:bodyPr wrap="square" rtlCol="0">
            <a:spAutoFit/>
          </a:bodyPr>
          <a:lstStyle/>
          <a:p>
            <a:r>
              <a:rPr lang="fr-FR" sz="1600" dirty="0">
                <a:effectLst/>
                <a:latin typeface="+mn-lt"/>
                <a:ea typeface="Calibri" panose="020F0502020204030204" pitchFamily="34" charset="0"/>
              </a:rPr>
              <a:t>Cette directive définit ce qu’est une facture électronique et établit les conditions de la conformité d’une facture sous forme électronique : garantir Authenticité de l’Origine, l’Intégrité du contenu et la lisibilité avec « Contrôles documentés permanents et Piste d‘audit Fiable », ou signature électronique qualifiée ou mode EDI (historique)</a:t>
            </a:r>
            <a:endParaRPr lang="fr-FR" sz="1600" dirty="0">
              <a:latin typeface="+mn-lt"/>
            </a:endParaRPr>
          </a:p>
        </p:txBody>
      </p:sp>
      <p:sp>
        <p:nvSpPr>
          <p:cNvPr id="7" name="Flèche : bas 6">
            <a:extLst>
              <a:ext uri="{FF2B5EF4-FFF2-40B4-BE49-F238E27FC236}">
                <a16:creationId xmlns:a16="http://schemas.microsoft.com/office/drawing/2014/main" id="{B3EB56AF-D81E-44E9-96AB-FECF6B6686D6}"/>
              </a:ext>
            </a:extLst>
          </p:cNvPr>
          <p:cNvSpPr/>
          <p:nvPr/>
        </p:nvSpPr>
        <p:spPr>
          <a:xfrm>
            <a:off x="4347071" y="2204864"/>
            <a:ext cx="360040" cy="510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9" name="ZoneTexte 8">
            <a:extLst>
              <a:ext uri="{FF2B5EF4-FFF2-40B4-BE49-F238E27FC236}">
                <a16:creationId xmlns:a16="http://schemas.microsoft.com/office/drawing/2014/main" id="{91F3022F-0712-4676-9EDD-64D8FEAD698D}"/>
              </a:ext>
            </a:extLst>
          </p:cNvPr>
          <p:cNvSpPr txBox="1"/>
          <p:nvPr/>
        </p:nvSpPr>
        <p:spPr>
          <a:xfrm>
            <a:off x="134603" y="4223474"/>
            <a:ext cx="8784976" cy="338554"/>
          </a:xfrm>
          <a:prstGeom prst="rect">
            <a:avLst/>
          </a:prstGeom>
          <a:noFill/>
        </p:spPr>
        <p:txBody>
          <a:bodyPr wrap="square">
            <a:spAutoFit/>
          </a:bodyPr>
          <a:lstStyle/>
          <a:p>
            <a:pPr algn="ctr"/>
            <a:r>
              <a:rPr lang="fr-FR" sz="1600" dirty="0">
                <a:latin typeface="+mn-lt"/>
              </a:rPr>
              <a:t>Transposée dans l’article 289 du Code général des impôts [2013]</a:t>
            </a:r>
          </a:p>
        </p:txBody>
      </p:sp>
      <p:sp>
        <p:nvSpPr>
          <p:cNvPr id="10" name="Flèche : bas 9">
            <a:extLst>
              <a:ext uri="{FF2B5EF4-FFF2-40B4-BE49-F238E27FC236}">
                <a16:creationId xmlns:a16="http://schemas.microsoft.com/office/drawing/2014/main" id="{9EE49EF8-46EC-4E18-8DFB-C6E2729317D9}"/>
              </a:ext>
            </a:extLst>
          </p:cNvPr>
          <p:cNvSpPr/>
          <p:nvPr/>
        </p:nvSpPr>
        <p:spPr>
          <a:xfrm>
            <a:off x="4347071" y="3704456"/>
            <a:ext cx="360040" cy="510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4" name="ZoneTexte 13">
            <a:extLst>
              <a:ext uri="{FF2B5EF4-FFF2-40B4-BE49-F238E27FC236}">
                <a16:creationId xmlns:a16="http://schemas.microsoft.com/office/drawing/2014/main" id="{711FF48F-D002-4330-9853-4954EA14AAEB}"/>
              </a:ext>
            </a:extLst>
          </p:cNvPr>
          <p:cNvSpPr txBox="1"/>
          <p:nvPr/>
        </p:nvSpPr>
        <p:spPr>
          <a:xfrm>
            <a:off x="179512" y="4860449"/>
            <a:ext cx="9023696" cy="584775"/>
          </a:xfrm>
          <a:prstGeom prst="rect">
            <a:avLst/>
          </a:prstGeom>
          <a:noFill/>
        </p:spPr>
        <p:txBody>
          <a:bodyPr wrap="square">
            <a:spAutoFit/>
          </a:bodyPr>
          <a:lstStyle/>
          <a:p>
            <a:pPr algn="ctr"/>
            <a:r>
              <a:rPr lang="fr-FR" sz="1600" dirty="0">
                <a:latin typeface="+mn-lt"/>
              </a:rPr>
              <a:t>DIRECTIVE 2014/55/UE DU PARLEMENT EUROPÉEN ET DU CONSEIL du 16 avril 2014 relative à la facturation électronique dans le cadre des marchés publics</a:t>
            </a:r>
          </a:p>
        </p:txBody>
      </p:sp>
      <p:sp>
        <p:nvSpPr>
          <p:cNvPr id="17" name="ZoneTexte 16">
            <a:extLst>
              <a:ext uri="{FF2B5EF4-FFF2-40B4-BE49-F238E27FC236}">
                <a16:creationId xmlns:a16="http://schemas.microsoft.com/office/drawing/2014/main" id="{4FE7D3D9-9E98-4146-95C1-1ADA4FE54128}"/>
              </a:ext>
            </a:extLst>
          </p:cNvPr>
          <p:cNvSpPr txBox="1"/>
          <p:nvPr/>
        </p:nvSpPr>
        <p:spPr>
          <a:xfrm>
            <a:off x="179512" y="5942368"/>
            <a:ext cx="8861871" cy="871008"/>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a:spAutoFit/>
          </a:bodyPr>
          <a:lstStyle/>
          <a:p>
            <a:pPr marL="342900" lvl="0" indent="-342900" algn="l">
              <a:lnSpc>
                <a:spcPct val="107000"/>
              </a:lnSpc>
              <a:buFont typeface="Calibri" panose="020F0502020204030204" pitchFamily="34" charset="0"/>
              <a:buChar char="-"/>
            </a:pPr>
            <a:r>
              <a:rPr lang="fr-FR" sz="1600" dirty="0">
                <a:effectLst/>
                <a:ea typeface="Calibri" panose="020F0502020204030204" pitchFamily="34" charset="0"/>
                <a:cs typeface="Calibri" panose="020F0502020204030204" pitchFamily="34" charset="0"/>
              </a:rPr>
              <a:t>Définition d’une norme Sémantique Européenne : EN16931 et 3 syntaxes d’implémentation</a:t>
            </a:r>
          </a:p>
          <a:p>
            <a:pPr marL="342900" lvl="0" indent="-342900" algn="l">
              <a:lnSpc>
                <a:spcPct val="107000"/>
              </a:lnSpc>
              <a:spcAft>
                <a:spcPts val="800"/>
              </a:spcAft>
              <a:buFont typeface="Calibri" panose="020F0502020204030204" pitchFamily="34" charset="0"/>
              <a:buChar char="-"/>
            </a:pPr>
            <a:r>
              <a:rPr lang="fr-FR" sz="1600" dirty="0">
                <a:effectLst/>
                <a:ea typeface="Calibri" panose="020F0502020204030204" pitchFamily="34" charset="0"/>
                <a:cs typeface="Calibri" panose="020F0502020204030204" pitchFamily="34" charset="0"/>
              </a:rPr>
              <a:t>L’obligation pour toute entité publique en Europe d’accepter des factures électroniques suivant 2 syntaxes XML de la EN16931. Cette obligation est effective depuis avril 2020 dans toute l’UE</a:t>
            </a:r>
          </a:p>
        </p:txBody>
      </p:sp>
      <p:sp>
        <p:nvSpPr>
          <p:cNvPr id="18" name="Flèche : bas 17">
            <a:extLst>
              <a:ext uri="{FF2B5EF4-FFF2-40B4-BE49-F238E27FC236}">
                <a16:creationId xmlns:a16="http://schemas.microsoft.com/office/drawing/2014/main" id="{0ACA9374-DEAB-49DC-B0C0-1342A24CC965}"/>
              </a:ext>
            </a:extLst>
          </p:cNvPr>
          <p:cNvSpPr/>
          <p:nvPr/>
        </p:nvSpPr>
        <p:spPr>
          <a:xfrm>
            <a:off x="4347071" y="5471965"/>
            <a:ext cx="360040" cy="510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Tree>
    <p:extLst>
      <p:ext uri="{BB962C8B-B14F-4D97-AF65-F5344CB8AC3E}">
        <p14:creationId xmlns:p14="http://schemas.microsoft.com/office/powerpoint/2010/main" val="3257034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0C3F13-2FB0-48B3-A4A6-057A836F1041}"/>
              </a:ext>
            </a:extLst>
          </p:cNvPr>
          <p:cNvSpPr>
            <a:spLocks noGrp="1"/>
          </p:cNvSpPr>
          <p:nvPr>
            <p:ph type="title"/>
          </p:nvPr>
        </p:nvSpPr>
        <p:spPr/>
        <p:txBody>
          <a:bodyPr/>
          <a:lstStyle/>
          <a:p>
            <a:r>
              <a:rPr lang="fr-FR" dirty="0"/>
              <a:t>Facture électronique : état des lieux</a:t>
            </a:r>
          </a:p>
        </p:txBody>
      </p:sp>
      <p:pic>
        <p:nvPicPr>
          <p:cNvPr id="4" name="Image 3">
            <a:extLst>
              <a:ext uri="{FF2B5EF4-FFF2-40B4-BE49-F238E27FC236}">
                <a16:creationId xmlns:a16="http://schemas.microsoft.com/office/drawing/2014/main" id="{B3701967-D386-4C43-AC59-C8B4E25CAB06}"/>
              </a:ext>
            </a:extLst>
          </p:cNvPr>
          <p:cNvPicPr>
            <a:picLocks noChangeAspect="1"/>
          </p:cNvPicPr>
          <p:nvPr/>
        </p:nvPicPr>
        <p:blipFill>
          <a:blip r:embed="rId2"/>
          <a:stretch>
            <a:fillRect/>
          </a:stretch>
        </p:blipFill>
        <p:spPr>
          <a:xfrm>
            <a:off x="2950671" y="4020938"/>
            <a:ext cx="6099039" cy="2812819"/>
          </a:xfrm>
          <a:prstGeom prst="rect">
            <a:avLst/>
          </a:prstGeom>
        </p:spPr>
      </p:pic>
      <p:pic>
        <p:nvPicPr>
          <p:cNvPr id="5" name="Image 4">
            <a:extLst>
              <a:ext uri="{FF2B5EF4-FFF2-40B4-BE49-F238E27FC236}">
                <a16:creationId xmlns:a16="http://schemas.microsoft.com/office/drawing/2014/main" id="{B4340DF9-3EA2-47CA-9598-1935922FFA5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1345262"/>
            <a:ext cx="4951730" cy="2007235"/>
          </a:xfrm>
          <a:prstGeom prst="rect">
            <a:avLst/>
          </a:prstGeom>
          <a:noFill/>
        </p:spPr>
      </p:pic>
      <p:sp>
        <p:nvSpPr>
          <p:cNvPr id="6" name="ZoneTexte 5">
            <a:extLst>
              <a:ext uri="{FF2B5EF4-FFF2-40B4-BE49-F238E27FC236}">
                <a16:creationId xmlns:a16="http://schemas.microsoft.com/office/drawing/2014/main" id="{66CBBD4F-A92E-4ED8-9967-8F339402D234}"/>
              </a:ext>
            </a:extLst>
          </p:cNvPr>
          <p:cNvSpPr txBox="1"/>
          <p:nvPr/>
        </p:nvSpPr>
        <p:spPr>
          <a:xfrm>
            <a:off x="42391" y="2106510"/>
            <a:ext cx="2592287"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FR" dirty="0"/>
              <a:t>Cycle </a:t>
            </a:r>
          </a:p>
          <a:p>
            <a:pPr algn="ctr"/>
            <a:r>
              <a:rPr lang="fr-FR" dirty="0" err="1"/>
              <a:t>Supply</a:t>
            </a:r>
            <a:r>
              <a:rPr lang="fr-FR" dirty="0"/>
              <a:t> Chain agricole</a:t>
            </a:r>
          </a:p>
        </p:txBody>
      </p:sp>
      <p:sp>
        <p:nvSpPr>
          <p:cNvPr id="7" name="ZoneTexte 6">
            <a:extLst>
              <a:ext uri="{FF2B5EF4-FFF2-40B4-BE49-F238E27FC236}">
                <a16:creationId xmlns:a16="http://schemas.microsoft.com/office/drawing/2014/main" id="{CA6D98EA-D974-4BA4-B67C-3072208C5611}"/>
              </a:ext>
            </a:extLst>
          </p:cNvPr>
          <p:cNvSpPr txBox="1"/>
          <p:nvPr/>
        </p:nvSpPr>
        <p:spPr>
          <a:xfrm>
            <a:off x="366427" y="4810674"/>
            <a:ext cx="1944216"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FR" dirty="0"/>
              <a:t>Cycle </a:t>
            </a:r>
          </a:p>
          <a:p>
            <a:pPr algn="ctr"/>
            <a:r>
              <a:rPr lang="fr-FR" dirty="0"/>
              <a:t>Gestion</a:t>
            </a:r>
          </a:p>
        </p:txBody>
      </p:sp>
      <p:sp>
        <p:nvSpPr>
          <p:cNvPr id="8" name="ZoneTexte 7">
            <a:extLst>
              <a:ext uri="{FF2B5EF4-FFF2-40B4-BE49-F238E27FC236}">
                <a16:creationId xmlns:a16="http://schemas.microsoft.com/office/drawing/2014/main" id="{BA44FE32-97E4-40B5-B46B-9C34666FF591}"/>
              </a:ext>
            </a:extLst>
          </p:cNvPr>
          <p:cNvSpPr txBox="1"/>
          <p:nvPr/>
        </p:nvSpPr>
        <p:spPr>
          <a:xfrm>
            <a:off x="0" y="964694"/>
            <a:ext cx="9144000" cy="369332"/>
          </a:xfrm>
          <a:prstGeom prst="rect">
            <a:avLst/>
          </a:prstGeom>
          <a:noFill/>
        </p:spPr>
        <p:txBody>
          <a:bodyPr wrap="square">
            <a:spAutoFit/>
          </a:bodyPr>
          <a:lstStyle/>
          <a:p>
            <a:pPr marL="0" indent="0" algn="ctr">
              <a:buNone/>
            </a:pPr>
            <a:r>
              <a:rPr lang="fr-FR" b="1" dirty="0">
                <a:latin typeface="+mn-lt"/>
              </a:rPr>
              <a:t>Flux dans le secteur agricole</a:t>
            </a:r>
          </a:p>
        </p:txBody>
      </p:sp>
    </p:spTree>
    <p:extLst>
      <p:ext uri="{BB962C8B-B14F-4D97-AF65-F5344CB8AC3E}">
        <p14:creationId xmlns:p14="http://schemas.microsoft.com/office/powerpoint/2010/main" val="2083694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2E7F4C-DD05-436E-9E41-0FED24E6D03B}"/>
              </a:ext>
            </a:extLst>
          </p:cNvPr>
          <p:cNvSpPr>
            <a:spLocks noGrp="1"/>
          </p:cNvSpPr>
          <p:nvPr>
            <p:ph type="title"/>
          </p:nvPr>
        </p:nvSpPr>
        <p:spPr/>
        <p:txBody>
          <a:bodyPr/>
          <a:lstStyle/>
          <a:p>
            <a:r>
              <a:rPr lang="fr-FR" dirty="0"/>
              <a:t>Facture électronique : état des lieux</a:t>
            </a:r>
          </a:p>
        </p:txBody>
      </p:sp>
      <p:pic>
        <p:nvPicPr>
          <p:cNvPr id="4" name="Image 3">
            <a:extLst>
              <a:ext uri="{FF2B5EF4-FFF2-40B4-BE49-F238E27FC236}">
                <a16:creationId xmlns:a16="http://schemas.microsoft.com/office/drawing/2014/main" id="{0009CB40-7F90-4B62-B89D-7F5767F7EEC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700808"/>
            <a:ext cx="8280920" cy="4702894"/>
          </a:xfrm>
          <a:prstGeom prst="rect">
            <a:avLst/>
          </a:prstGeom>
          <a:noFill/>
        </p:spPr>
      </p:pic>
      <p:sp>
        <p:nvSpPr>
          <p:cNvPr id="5" name="ZoneTexte 4">
            <a:extLst>
              <a:ext uri="{FF2B5EF4-FFF2-40B4-BE49-F238E27FC236}">
                <a16:creationId xmlns:a16="http://schemas.microsoft.com/office/drawing/2014/main" id="{E7604EC6-B425-4585-94AE-5462F9E0EF0D}"/>
              </a:ext>
            </a:extLst>
          </p:cNvPr>
          <p:cNvSpPr txBox="1"/>
          <p:nvPr/>
        </p:nvSpPr>
        <p:spPr>
          <a:xfrm>
            <a:off x="0" y="964694"/>
            <a:ext cx="9144000" cy="369332"/>
          </a:xfrm>
          <a:prstGeom prst="rect">
            <a:avLst/>
          </a:prstGeom>
          <a:noFill/>
        </p:spPr>
        <p:txBody>
          <a:bodyPr wrap="square">
            <a:spAutoFit/>
          </a:bodyPr>
          <a:lstStyle/>
          <a:p>
            <a:pPr marL="0" indent="0" algn="ctr">
              <a:buNone/>
            </a:pPr>
            <a:r>
              <a:rPr lang="fr-FR" b="1" dirty="0">
                <a:latin typeface="+mn-lt"/>
              </a:rPr>
              <a:t>Dématérialisation des factures entre agriculteurs et partenaires de l’exploitation</a:t>
            </a:r>
          </a:p>
        </p:txBody>
      </p:sp>
    </p:spTree>
    <p:extLst>
      <p:ext uri="{BB962C8B-B14F-4D97-AF65-F5344CB8AC3E}">
        <p14:creationId xmlns:p14="http://schemas.microsoft.com/office/powerpoint/2010/main" val="2459443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7E4C65-8E01-47EC-9D1B-3EFA477C882E}"/>
              </a:ext>
            </a:extLst>
          </p:cNvPr>
          <p:cNvSpPr>
            <a:spLocks noGrp="1"/>
          </p:cNvSpPr>
          <p:nvPr>
            <p:ph type="title"/>
          </p:nvPr>
        </p:nvSpPr>
        <p:spPr/>
        <p:txBody>
          <a:bodyPr/>
          <a:lstStyle/>
          <a:p>
            <a:r>
              <a:rPr lang="fr-FR" dirty="0"/>
              <a:t>Evolution de la réglementation</a:t>
            </a:r>
          </a:p>
        </p:txBody>
      </p:sp>
      <p:sp>
        <p:nvSpPr>
          <p:cNvPr id="3" name="Espace réservé du contenu 2">
            <a:extLst>
              <a:ext uri="{FF2B5EF4-FFF2-40B4-BE49-F238E27FC236}">
                <a16:creationId xmlns:a16="http://schemas.microsoft.com/office/drawing/2014/main" id="{6CD0078D-277D-432C-9FCC-1921F8433AB2}"/>
              </a:ext>
            </a:extLst>
          </p:cNvPr>
          <p:cNvSpPr>
            <a:spLocks noGrp="1"/>
          </p:cNvSpPr>
          <p:nvPr>
            <p:ph idx="1"/>
          </p:nvPr>
        </p:nvSpPr>
        <p:spPr>
          <a:xfrm>
            <a:off x="179512" y="1340768"/>
            <a:ext cx="8507288" cy="5400600"/>
          </a:xfrm>
        </p:spPr>
        <p:txBody>
          <a:bodyPr>
            <a:normAutofit fontScale="85000" lnSpcReduction="10000"/>
          </a:bodyPr>
          <a:lstStyle/>
          <a:p>
            <a:pPr marL="0" indent="0" algn="just">
              <a:lnSpc>
                <a:spcPct val="107000"/>
              </a:lnSpc>
              <a:spcAft>
                <a:spcPts val="800"/>
              </a:spcAft>
              <a:buNone/>
            </a:pPr>
            <a:r>
              <a:rPr lang="fr-FR" sz="1800" dirty="0">
                <a:effectLst/>
                <a:latin typeface="Calibri" panose="020F0502020204030204" pitchFamily="34" charset="0"/>
                <a:ea typeface="Calibri" panose="020F0502020204030204" pitchFamily="34" charset="0"/>
                <a:cs typeface="Calibri" panose="020F0502020204030204" pitchFamily="34" charset="0"/>
              </a:rPr>
              <a:t>La loi de finance votée en 2020 et rectifiée en 2021 définit l’obligation de facture électronique pour toutes les entreprises, le calendrier et les modalités de mise en œuvre. Les articles 153 de la loi de finance 2020 et 195 de la loi de finance 2021 sont repris ci-dessous.</a:t>
            </a:r>
          </a:p>
          <a:p>
            <a:pPr algn="l">
              <a:lnSpc>
                <a:spcPct val="107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L’article 153 établit :</a:t>
            </a:r>
          </a:p>
          <a:p>
            <a:pPr marL="342900" lvl="0" indent="-342900" algn="l">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L’obligation d’émission et de réception de factures électroniques pour toutes les entreprises quel que soit leur taille ou leur secteur d’activité selon un calendrier défini</a:t>
            </a:r>
          </a:p>
          <a:p>
            <a:pPr marL="342900" lvl="0" indent="-342900" algn="l">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L’obligation pour les entreprises de transmission des données des factures à l’administration fiscale à des fins de contrôle</a:t>
            </a:r>
          </a:p>
          <a:p>
            <a:pPr marL="342900" lvl="0" indent="-342900" algn="l">
              <a:lnSpc>
                <a:spcPct val="107000"/>
              </a:lnSpc>
              <a:spcAft>
                <a:spcPts val="800"/>
              </a:spcAft>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La définition des modalités d’application et de mise en œuvre par le Gouvernement au travers d’un rapport (Annexe). Ce rapport d’ octobre 2020 est suivi de la publication de l’article 195 de la loi de finance 2021</a:t>
            </a:r>
          </a:p>
          <a:p>
            <a:pPr marL="342900" lvl="0" indent="-342900" algn="l">
              <a:lnSpc>
                <a:spcPct val="107000"/>
              </a:lnSpc>
              <a:spcAft>
                <a:spcPts val="800"/>
              </a:spcAft>
              <a:buFont typeface="Calibri" panose="020F0502020204030204" pitchFamily="34" charset="0"/>
              <a:buChar char="-"/>
            </a:pPr>
            <a:endParaRPr lang="fr-FR"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L’article 195 établit :</a:t>
            </a:r>
          </a:p>
          <a:p>
            <a:pPr marL="342900" lvl="0" indent="-342900" algn="just">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L’obligation de transmission de données de </a:t>
            </a:r>
            <a:r>
              <a:rPr lang="fr-FR" sz="1800" dirty="0" err="1">
                <a:effectLst/>
                <a:latin typeface="Calibri" panose="020F0502020204030204" pitchFamily="34" charset="0"/>
                <a:ea typeface="Calibri" panose="020F0502020204030204" pitchFamily="34" charset="0"/>
                <a:cs typeface="Calibri" panose="020F0502020204030204" pitchFamily="34" charset="0"/>
              </a:rPr>
              <a:t>reporting</a:t>
            </a:r>
            <a:r>
              <a:rPr lang="fr-FR" sz="1800" dirty="0">
                <a:effectLst/>
                <a:latin typeface="Calibri" panose="020F0502020204030204" pitchFamily="34" charset="0"/>
                <a:ea typeface="Calibri" panose="020F0502020204030204" pitchFamily="34" charset="0"/>
                <a:cs typeface="Calibri" panose="020F0502020204030204" pitchFamily="34" charset="0"/>
              </a:rPr>
              <a:t> non issues des factures (ex : données de paiement) y compris pour les transactions non soumises à facturation (BtoC) et non soumises à la TVA</a:t>
            </a:r>
          </a:p>
          <a:p>
            <a:pPr marL="342900" lvl="0" indent="-342900" algn="just">
              <a:lnSpc>
                <a:spcPct val="107000"/>
              </a:lnSpc>
              <a:spcAft>
                <a:spcPts val="800"/>
              </a:spcAft>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La modification des conditions d’application et de mises en œuvre</a:t>
            </a:r>
          </a:p>
          <a:p>
            <a:pPr marL="0" indent="0" algn="just">
              <a:lnSpc>
                <a:spcPct val="107000"/>
              </a:lnSpc>
              <a:spcAft>
                <a:spcPts val="800"/>
              </a:spcAft>
              <a:buNone/>
            </a:pPr>
            <a:r>
              <a:rPr lang="fr-FR" sz="1800" dirty="0">
                <a:effectLst/>
                <a:latin typeface="Calibri" panose="020F0502020204030204" pitchFamily="34" charset="0"/>
                <a:ea typeface="Calibri" panose="020F0502020204030204" pitchFamily="34" charset="0"/>
                <a:cs typeface="Calibri" panose="020F0502020204030204" pitchFamily="34" charset="0"/>
              </a:rPr>
              <a:t>A date du 1</a:t>
            </a:r>
            <a:r>
              <a:rPr lang="fr-FR" sz="1800" baseline="30000" dirty="0">
                <a:effectLst/>
                <a:latin typeface="Calibri" panose="020F0502020204030204" pitchFamily="34" charset="0"/>
                <a:ea typeface="Calibri" panose="020F0502020204030204" pitchFamily="34" charset="0"/>
                <a:cs typeface="Calibri" panose="020F0502020204030204" pitchFamily="34" charset="0"/>
              </a:rPr>
              <a:t>er</a:t>
            </a:r>
            <a:r>
              <a:rPr lang="fr-FR" sz="1800" dirty="0">
                <a:effectLst/>
                <a:latin typeface="Calibri" panose="020F0502020204030204" pitchFamily="34" charset="0"/>
                <a:ea typeface="Calibri" panose="020F0502020204030204" pitchFamily="34" charset="0"/>
                <a:cs typeface="Calibri" panose="020F0502020204030204" pitchFamily="34" charset="0"/>
              </a:rPr>
              <a:t> mai 2021, les travaux sont toujours en cours entre experts, représentants des entreprises et l’administration fiscale pour définir les conditions de mise en œuvre =&gt; publication à l’automne 2021</a:t>
            </a:r>
          </a:p>
          <a:p>
            <a:pPr marL="0" lvl="0" indent="0" algn="l">
              <a:lnSpc>
                <a:spcPct val="107000"/>
              </a:lnSpc>
              <a:spcAft>
                <a:spcPts val="800"/>
              </a:spcAft>
              <a:buNone/>
            </a:pPr>
            <a:endParaRPr lang="fr-FR" sz="1800" dirty="0">
              <a:effectLst/>
              <a:latin typeface="Calibri" panose="020F0502020204030204" pitchFamily="34" charset="0"/>
              <a:ea typeface="Calibri" panose="020F0502020204030204" pitchFamily="34" charset="0"/>
              <a:cs typeface="Calibri" panose="020F0502020204030204" pitchFamily="34" charset="0"/>
            </a:endParaRPr>
          </a:p>
          <a:p>
            <a:endParaRPr lang="fr-FR" dirty="0"/>
          </a:p>
        </p:txBody>
      </p:sp>
    </p:spTree>
    <p:extLst>
      <p:ext uri="{BB962C8B-B14F-4D97-AF65-F5344CB8AC3E}">
        <p14:creationId xmlns:p14="http://schemas.microsoft.com/office/powerpoint/2010/main" val="4097698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1AF778-0BED-4525-9B6F-246E6CF3F0BC}"/>
              </a:ext>
            </a:extLst>
          </p:cNvPr>
          <p:cNvSpPr>
            <a:spLocks noGrp="1"/>
          </p:cNvSpPr>
          <p:nvPr>
            <p:ph type="title"/>
          </p:nvPr>
        </p:nvSpPr>
        <p:spPr/>
        <p:txBody>
          <a:bodyPr/>
          <a:lstStyle/>
          <a:p>
            <a:r>
              <a:rPr lang="fr-FR" dirty="0"/>
              <a:t>Calendrier </a:t>
            </a:r>
          </a:p>
        </p:txBody>
      </p:sp>
      <p:pic>
        <p:nvPicPr>
          <p:cNvPr id="4" name="Image 3">
            <a:extLst>
              <a:ext uri="{FF2B5EF4-FFF2-40B4-BE49-F238E27FC236}">
                <a16:creationId xmlns:a16="http://schemas.microsoft.com/office/drawing/2014/main" id="{C8BF7926-7576-48D0-9EAC-E5F5E4A96F4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532" y="1196752"/>
            <a:ext cx="8424935" cy="5256583"/>
          </a:xfrm>
          <a:prstGeom prst="rect">
            <a:avLst/>
          </a:prstGeom>
          <a:noFill/>
        </p:spPr>
      </p:pic>
      <p:sp>
        <p:nvSpPr>
          <p:cNvPr id="5" name="ZoneTexte 4">
            <a:extLst>
              <a:ext uri="{FF2B5EF4-FFF2-40B4-BE49-F238E27FC236}">
                <a16:creationId xmlns:a16="http://schemas.microsoft.com/office/drawing/2014/main" id="{1DE32551-771B-4273-8EDB-4CD2F71124DC}"/>
              </a:ext>
            </a:extLst>
          </p:cNvPr>
          <p:cNvSpPr txBox="1"/>
          <p:nvPr/>
        </p:nvSpPr>
        <p:spPr>
          <a:xfrm>
            <a:off x="4355976" y="980728"/>
            <a:ext cx="1296144" cy="307777"/>
          </a:xfrm>
          <a:prstGeom prst="rect">
            <a:avLst/>
          </a:prstGeom>
          <a:noFill/>
        </p:spPr>
        <p:txBody>
          <a:bodyPr wrap="square" rtlCol="0">
            <a:spAutoFit/>
          </a:bodyPr>
          <a:lstStyle/>
          <a:p>
            <a:r>
              <a:rPr lang="fr-FR" sz="1400" dirty="0">
                <a:solidFill>
                  <a:srgbClr val="FF0000"/>
                </a:solidFill>
              </a:rPr>
              <a:t>Etape 1</a:t>
            </a:r>
          </a:p>
        </p:txBody>
      </p:sp>
      <p:sp>
        <p:nvSpPr>
          <p:cNvPr id="6" name="ZoneTexte 5">
            <a:extLst>
              <a:ext uri="{FF2B5EF4-FFF2-40B4-BE49-F238E27FC236}">
                <a16:creationId xmlns:a16="http://schemas.microsoft.com/office/drawing/2014/main" id="{C691EFC0-B8E4-45F9-8FAC-0B098CB1B1FB}"/>
              </a:ext>
            </a:extLst>
          </p:cNvPr>
          <p:cNvSpPr txBox="1"/>
          <p:nvPr/>
        </p:nvSpPr>
        <p:spPr>
          <a:xfrm>
            <a:off x="6012160" y="1772816"/>
            <a:ext cx="1296144" cy="307777"/>
          </a:xfrm>
          <a:prstGeom prst="rect">
            <a:avLst/>
          </a:prstGeom>
          <a:noFill/>
        </p:spPr>
        <p:txBody>
          <a:bodyPr wrap="square" rtlCol="0">
            <a:spAutoFit/>
          </a:bodyPr>
          <a:lstStyle/>
          <a:p>
            <a:r>
              <a:rPr lang="fr-FR" sz="1400" dirty="0">
                <a:solidFill>
                  <a:srgbClr val="FF0000"/>
                </a:solidFill>
              </a:rPr>
              <a:t>Etape 2</a:t>
            </a:r>
          </a:p>
        </p:txBody>
      </p:sp>
      <p:sp>
        <p:nvSpPr>
          <p:cNvPr id="7" name="ZoneTexte 6">
            <a:extLst>
              <a:ext uri="{FF2B5EF4-FFF2-40B4-BE49-F238E27FC236}">
                <a16:creationId xmlns:a16="http://schemas.microsoft.com/office/drawing/2014/main" id="{BCBC00CF-B2DD-4089-B8EC-497DB10950FA}"/>
              </a:ext>
            </a:extLst>
          </p:cNvPr>
          <p:cNvSpPr txBox="1"/>
          <p:nvPr/>
        </p:nvSpPr>
        <p:spPr>
          <a:xfrm>
            <a:off x="7741405" y="1042863"/>
            <a:ext cx="1296144" cy="307777"/>
          </a:xfrm>
          <a:prstGeom prst="rect">
            <a:avLst/>
          </a:prstGeom>
          <a:noFill/>
        </p:spPr>
        <p:txBody>
          <a:bodyPr wrap="square" rtlCol="0">
            <a:spAutoFit/>
          </a:bodyPr>
          <a:lstStyle/>
          <a:p>
            <a:r>
              <a:rPr lang="fr-FR" sz="1400" dirty="0">
                <a:solidFill>
                  <a:srgbClr val="FF0000"/>
                </a:solidFill>
              </a:rPr>
              <a:t>Etape 3</a:t>
            </a:r>
          </a:p>
        </p:txBody>
      </p:sp>
    </p:spTree>
    <p:extLst>
      <p:ext uri="{BB962C8B-B14F-4D97-AF65-F5344CB8AC3E}">
        <p14:creationId xmlns:p14="http://schemas.microsoft.com/office/powerpoint/2010/main" val="3105634616"/>
      </p:ext>
    </p:extLst>
  </p:cSld>
  <p:clrMapOvr>
    <a:masterClrMapping/>
  </p:clrMapOvr>
</p:sld>
</file>

<file path=ppt/theme/theme1.xml><?xml version="1.0" encoding="utf-8"?>
<a:theme xmlns:a="http://schemas.openxmlformats.org/drawingml/2006/main" name="Thème AEE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989B32AB344A4CA799BDFCD519E642" ma:contentTypeVersion="11" ma:contentTypeDescription="Crée un document." ma:contentTypeScope="" ma:versionID="b2973f1fb6f201372917376f1d934697">
  <xsd:schema xmlns:xsd="http://www.w3.org/2001/XMLSchema" xmlns:xs="http://www.w3.org/2001/XMLSchema" xmlns:p="http://schemas.microsoft.com/office/2006/metadata/properties" xmlns:ns2="707d50bc-6c75-4d37-8d8c-46c75d6562b2" targetNamespace="http://schemas.microsoft.com/office/2006/metadata/properties" ma:root="true" ma:fieldsID="ff0e8a8190eb4d07f24257d2383559f3" ns2:_="">
    <xsd:import namespace="707d50bc-6c75-4d37-8d8c-46c75d6562b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7d50bc-6c75-4d37-8d8c-46c75d6562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84A7350-6318-4B7E-B17F-CC33544DFF24}">
  <ds:schemaRefs>
    <ds:schemaRef ds:uri="http://schemas.microsoft.com/sharepoint/v3/contenttype/forms"/>
  </ds:schemaRefs>
</ds:datastoreItem>
</file>

<file path=customXml/itemProps2.xml><?xml version="1.0" encoding="utf-8"?>
<ds:datastoreItem xmlns:ds="http://schemas.openxmlformats.org/officeDocument/2006/customXml" ds:itemID="{5684C414-BCB4-4B3B-A433-553071429F03}"/>
</file>

<file path=customXml/itemProps3.xml><?xml version="1.0" encoding="utf-8"?>
<ds:datastoreItem xmlns:ds="http://schemas.openxmlformats.org/officeDocument/2006/customXml" ds:itemID="{8295EA8B-0240-43FE-B20B-761DD62FDFB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2146</TotalTime>
  <Words>1278</Words>
  <Application>Microsoft Office PowerPoint</Application>
  <PresentationFormat>Affichage à l'écran (4:3)</PresentationFormat>
  <Paragraphs>138</Paragraphs>
  <Slides>18</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Archive</vt:lpstr>
      <vt:lpstr>Arial</vt:lpstr>
      <vt:lpstr>Calibri</vt:lpstr>
      <vt:lpstr>Century Gothic</vt:lpstr>
      <vt:lpstr>Symbol</vt:lpstr>
      <vt:lpstr>Thème AEE 2017</vt:lpstr>
      <vt:lpstr>Groupe de travail Evolution de la facture électronique Section Supply Chain Agricole</vt:lpstr>
      <vt:lpstr>Ordre du jour</vt:lpstr>
      <vt:lpstr>GUIDE SUR L’évolution de la facture électronique pour le secteur agricole</vt:lpstr>
      <vt:lpstr>Présentation du contenu du guide</vt:lpstr>
      <vt:lpstr>Facture électronique : état des lieux</vt:lpstr>
      <vt:lpstr>Facture électronique : état des lieux</vt:lpstr>
      <vt:lpstr>Facture électronique : état des lieux</vt:lpstr>
      <vt:lpstr>Evolution de la réglementation</vt:lpstr>
      <vt:lpstr>Calendrier </vt:lpstr>
      <vt:lpstr>Format et transmission de données</vt:lpstr>
      <vt:lpstr>Circulation des données et des factures</vt:lpstr>
      <vt:lpstr>Circulation des données e-reporting</vt:lpstr>
      <vt:lpstr>Fréquence de transmission</vt:lpstr>
      <vt:lpstr>Données à transmettre</vt:lpstr>
      <vt:lpstr>Guide facture AEE Supply Chaine agricole</vt:lpstr>
      <vt:lpstr>Cas d’usage et spécificités Supply Chain agricole</vt:lpstr>
      <vt:lpstr>Plan d’action</vt:lpstr>
      <vt:lpstr>Informations AEE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Groupe de travail Supply Chain Agricole</dc:title>
  <dc:creator>Gaëlle CHERUY</dc:creator>
  <cp:lastModifiedBy>Marie BEURET</cp:lastModifiedBy>
  <cp:revision>32</cp:revision>
  <dcterms:created xsi:type="dcterms:W3CDTF">2020-10-05T14:00:34Z</dcterms:created>
  <dcterms:modified xsi:type="dcterms:W3CDTF">2021-06-28T11:53:49Z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0x010100B7989B32AB344A4CA799BDFCD519E642</vt:lpwstr>
  </property>
</Properties>
</file>