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sldIdLst>
    <p:sldId id="256" r:id="rId5"/>
    <p:sldId id="290" r:id="rId6"/>
    <p:sldId id="293" r:id="rId7"/>
    <p:sldId id="481" r:id="rId8"/>
    <p:sldId id="493" r:id="rId9"/>
    <p:sldId id="503" r:id="rId10"/>
    <p:sldId id="501" r:id="rId11"/>
    <p:sldId id="509" r:id="rId12"/>
    <p:sldId id="494" r:id="rId13"/>
    <p:sldId id="502" r:id="rId14"/>
    <p:sldId id="504" r:id="rId15"/>
    <p:sldId id="505" r:id="rId16"/>
    <p:sldId id="506" r:id="rId17"/>
    <p:sldId id="512" r:id="rId18"/>
    <p:sldId id="507" r:id="rId19"/>
    <p:sldId id="508" r:id="rId20"/>
    <p:sldId id="510" r:id="rId21"/>
    <p:sldId id="497" r:id="rId22"/>
    <p:sldId id="511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1A1D8-5719-4DC8-B2E8-8B1CEEF160DF}" v="1" dt="2022-05-23T14:45:51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BEURET" userId="323d14ba-4654-4793-9dc9-d0a0b59b825b" providerId="ADAL" clId="{2E41A1D8-5719-4DC8-B2E8-8B1CEEF160DF}"/>
    <pc:docChg chg="custSel modSld">
      <pc:chgData name="Marie BEURET" userId="323d14ba-4654-4793-9dc9-d0a0b59b825b" providerId="ADAL" clId="{2E41A1D8-5719-4DC8-B2E8-8B1CEEF160DF}" dt="2022-05-23T15:39:13.365" v="6" actId="478"/>
      <pc:docMkLst>
        <pc:docMk/>
      </pc:docMkLst>
      <pc:sldChg chg="delSp mod">
        <pc:chgData name="Marie BEURET" userId="323d14ba-4654-4793-9dc9-d0a0b59b825b" providerId="ADAL" clId="{2E41A1D8-5719-4DC8-B2E8-8B1CEEF160DF}" dt="2022-05-23T15:39:13.365" v="6" actId="478"/>
        <pc:sldMkLst>
          <pc:docMk/>
          <pc:sldMk cId="3986853897" sldId="256"/>
        </pc:sldMkLst>
        <pc:picChg chg="del">
          <ac:chgData name="Marie BEURET" userId="323d14ba-4654-4793-9dc9-d0a0b59b825b" providerId="ADAL" clId="{2E41A1D8-5719-4DC8-B2E8-8B1CEEF160DF}" dt="2022-05-23T15:39:13.365" v="6" actId="478"/>
          <ac:picMkLst>
            <pc:docMk/>
            <pc:sldMk cId="3986853897" sldId="256"/>
            <ac:picMk id="5" creationId="{7CDC4772-B43A-C5E4-6B79-E9D185E4D6C4}"/>
          </ac:picMkLst>
        </pc:picChg>
      </pc:sldChg>
      <pc:sldChg chg="delSp modSp mod">
        <pc:chgData name="Marie BEURET" userId="323d14ba-4654-4793-9dc9-d0a0b59b825b" providerId="ADAL" clId="{2E41A1D8-5719-4DC8-B2E8-8B1CEEF160DF}" dt="2022-05-23T14:45:51.295" v="2" actId="6549"/>
        <pc:sldMkLst>
          <pc:docMk/>
          <pc:sldMk cId="1742202253" sldId="501"/>
        </pc:sldMkLst>
        <pc:spChg chg="mod">
          <ac:chgData name="Marie BEURET" userId="323d14ba-4654-4793-9dc9-d0a0b59b825b" providerId="ADAL" clId="{2E41A1D8-5719-4DC8-B2E8-8B1CEEF160DF}" dt="2022-05-23T14:45:51.295" v="2" actId="6549"/>
          <ac:spMkLst>
            <pc:docMk/>
            <pc:sldMk cId="1742202253" sldId="501"/>
            <ac:spMk id="3" creationId="{78F81A86-055A-C627-F7F5-AD0FCB96DE08}"/>
          </ac:spMkLst>
        </pc:spChg>
        <pc:picChg chg="del">
          <ac:chgData name="Marie BEURET" userId="323d14ba-4654-4793-9dc9-d0a0b59b825b" providerId="ADAL" clId="{2E41A1D8-5719-4DC8-B2E8-8B1CEEF160DF}" dt="2022-05-23T14:45:43.212" v="0" actId="478"/>
          <ac:picMkLst>
            <pc:docMk/>
            <pc:sldMk cId="1742202253" sldId="501"/>
            <ac:picMk id="8" creationId="{EA57BE49-ED8F-2C4A-C0DB-433E40C91A30}"/>
          </ac:picMkLst>
        </pc:picChg>
      </pc:sldChg>
      <pc:sldChg chg="modSp mod">
        <pc:chgData name="Marie BEURET" userId="323d14ba-4654-4793-9dc9-d0a0b59b825b" providerId="ADAL" clId="{2E41A1D8-5719-4DC8-B2E8-8B1CEEF160DF}" dt="2022-05-23T15:08:26.042" v="3" actId="1076"/>
        <pc:sldMkLst>
          <pc:docMk/>
          <pc:sldMk cId="182993329" sldId="506"/>
        </pc:sldMkLst>
        <pc:spChg chg="mod">
          <ac:chgData name="Marie BEURET" userId="323d14ba-4654-4793-9dc9-d0a0b59b825b" providerId="ADAL" clId="{2E41A1D8-5719-4DC8-B2E8-8B1CEEF160DF}" dt="2022-05-23T15:08:26.042" v="3" actId="1076"/>
          <ac:spMkLst>
            <pc:docMk/>
            <pc:sldMk cId="182993329" sldId="506"/>
            <ac:spMk id="3" creationId="{C0C07ADC-3129-2A0F-D0EB-E3EE2F2467FE}"/>
          </ac:spMkLst>
        </pc:spChg>
      </pc:sldChg>
      <pc:sldChg chg="modSp mod">
        <pc:chgData name="Marie BEURET" userId="323d14ba-4654-4793-9dc9-d0a0b59b825b" providerId="ADAL" clId="{2E41A1D8-5719-4DC8-B2E8-8B1CEEF160DF}" dt="2022-05-23T15:14:58.175" v="5" actId="6549"/>
        <pc:sldMkLst>
          <pc:docMk/>
          <pc:sldMk cId="286710045" sldId="512"/>
        </pc:sldMkLst>
        <pc:spChg chg="mod">
          <ac:chgData name="Marie BEURET" userId="323d14ba-4654-4793-9dc9-d0a0b59b825b" providerId="ADAL" clId="{2E41A1D8-5719-4DC8-B2E8-8B1CEEF160DF}" dt="2022-05-23T15:14:58.175" v="5" actId="6549"/>
          <ac:spMkLst>
            <pc:docMk/>
            <pc:sldMk cId="286710045" sldId="512"/>
            <ac:spMk id="14" creationId="{72DF4B29-0EC9-02D7-D183-2F28FE8A8A1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agroedieurope.sharepoint.com/sites/AEEDOSSIERS/Documents%20partages/GROUPES%20DE%20TRAVAIL/AEE%20-%20INTEROPERABILITE%20&amp;%20REFERENTIELS/2022/Compilation%20r&#233;sultats%20questionnaire%20donn&#233;es%20parcellaires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Typologie</a:t>
            </a:r>
            <a:r>
              <a:rPr lang="en-US" baseline="0" dirty="0"/>
              <a:t> des </a:t>
            </a:r>
            <a:r>
              <a:rPr lang="en-US" baseline="0" dirty="0" err="1"/>
              <a:t>répondants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représentativité!$B$16</c:f>
              <c:strCache>
                <c:ptCount val="1"/>
                <c:pt idx="0">
                  <c:v>réponses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représentativité!$A$17:$A$23</c:f>
              <c:strCache>
                <c:ptCount val="7"/>
                <c:pt idx="0">
                  <c:v>Agro fourniture</c:v>
                </c:pt>
                <c:pt idx="1">
                  <c:v>Distribution agricole</c:v>
                </c:pt>
                <c:pt idx="2">
                  <c:v>Edition / offreur de solutions informatiques</c:v>
                </c:pt>
                <c:pt idx="3">
                  <c:v>Organisation professionnelle agricole</c:v>
                </c:pt>
                <c:pt idx="4">
                  <c:v>Agriculteur/agricultrice</c:v>
                </c:pt>
                <c:pt idx="5">
                  <c:v>Institut technique agricole</c:v>
                </c:pt>
                <c:pt idx="6">
                  <c:v>Centre de gestion comptable</c:v>
                </c:pt>
              </c:strCache>
            </c:strRef>
          </c:cat>
          <c:val>
            <c:numRef>
              <c:f>représentativité!$B$17:$B$23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208-AD35-F0A7CC078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236031"/>
        <c:axId val="777236447"/>
        <c:axId val="0"/>
      </c:bar3DChart>
      <c:catAx>
        <c:axId val="77723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236447"/>
        <c:crosses val="autoZero"/>
        <c:auto val="1"/>
        <c:lblAlgn val="ctr"/>
        <c:lblOffset val="100"/>
        <c:noMultiLvlLbl val="0"/>
      </c:catAx>
      <c:valAx>
        <c:axId val="77723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2360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Référentiels utilisés</a:t>
            </a:r>
          </a:p>
        </c:rich>
      </c:tx>
      <c:layout>
        <c:manualLayout>
          <c:xMode val="edge"/>
          <c:yMode val="edge"/>
          <c:x val="0.38236081220137802"/>
          <c:y val="4.032259344761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référentiels!$B$12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E-4472-87B1-0898FF453E0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4E-4472-87B1-0898FF453E0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4E-4472-87B1-0898FF453E0B}"/>
              </c:ext>
            </c:extLst>
          </c:dPt>
          <c:dLbls>
            <c:dLbl>
              <c:idx val="0"/>
              <c:layout>
                <c:manualLayout>
                  <c:x val="8.3615116404712655E-2"/>
                  <c:y val="0.181451670514246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E-4472-87B1-0898FF453E0B}"/>
                </c:ext>
              </c:extLst>
            </c:dLbl>
            <c:dLbl>
              <c:idx val="1"/>
              <c:layout>
                <c:manualLayout>
                  <c:x val="1.229634064775186E-2"/>
                  <c:y val="0.2782258947885111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E-4472-87B1-0898FF453E0B}"/>
                </c:ext>
              </c:extLst>
            </c:dLbl>
            <c:dLbl>
              <c:idx val="2"/>
              <c:layout>
                <c:manualLayout>
                  <c:x val="-0.12296340647751861"/>
                  <c:y val="-0.1250000396875920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E-4472-87B1-0898FF453E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référentiels!$A$13:$A$15</c:f>
              <c:strCache>
                <c:ptCount val="3"/>
                <c:pt idx="0">
                  <c:v>Référentiels harmonisés AEE uniquement</c:v>
                </c:pt>
                <c:pt idx="1">
                  <c:v>Référentiels internes / propriétaires uniquement</c:v>
                </c:pt>
                <c:pt idx="2">
                  <c:v>Référrentiels harmonisés AEE &amp; Référentiels internes / propriétaires</c:v>
                </c:pt>
              </c:strCache>
            </c:strRef>
          </c:cat>
          <c:val>
            <c:numRef>
              <c:f>référentiels!$B$13:$B$15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4E-4472-87B1-0898FF453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Faites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des </a:t>
            </a:r>
            <a:r>
              <a:rPr lang="en-US" dirty="0" err="1"/>
              <a:t>échanges</a:t>
            </a:r>
            <a:r>
              <a:rPr lang="en-US" baseline="0" dirty="0"/>
              <a:t> de </a:t>
            </a:r>
            <a:r>
              <a:rPr lang="en-US" baseline="0" dirty="0" err="1"/>
              <a:t>données</a:t>
            </a:r>
            <a:r>
              <a:rPr lang="en-US" baseline="0" dirty="0"/>
              <a:t> </a:t>
            </a:r>
            <a:r>
              <a:rPr lang="en-US" baseline="0" dirty="0" err="1"/>
              <a:t>parcellaires</a:t>
            </a:r>
            <a:r>
              <a:rPr lang="en-US" baseline="0" dirty="0"/>
              <a:t> 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représentativité!$B$30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D-45FA-B283-D775EE54DF4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D-45FA-B283-D775EE54DF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représentativité!$A$31:$A$32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représentativité!$B$31:$B$32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D-45FA-B283-D775EE54D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2) Raisons pour </a:t>
            </a:r>
            <a:r>
              <a:rPr lang="en-US" b="1" dirty="0" err="1">
                <a:solidFill>
                  <a:schemeClr val="tx1"/>
                </a:solidFill>
              </a:rPr>
              <a:t>lesquelles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vous</a:t>
            </a:r>
            <a:r>
              <a:rPr lang="en-US" b="1" dirty="0">
                <a:solidFill>
                  <a:schemeClr val="tx1"/>
                </a:solidFill>
              </a:rPr>
              <a:t> y </a:t>
            </a:r>
            <a:r>
              <a:rPr lang="en-US" b="1" dirty="0" err="1">
                <a:solidFill>
                  <a:schemeClr val="tx1"/>
                </a:solidFill>
              </a:rPr>
              <a:t>avez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renoncé</a:t>
            </a:r>
            <a:r>
              <a:rPr lang="en-US" b="1" dirty="0">
                <a:solidFill>
                  <a:schemeClr val="tx1"/>
                </a:solidFill>
              </a:rPr>
              <a:t>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'pas d''échanges'!$B$5</c:f>
              <c:strCache>
                <c:ptCount val="1"/>
                <c:pt idx="0">
                  <c:v>réponses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'pas d''échanges'!$A$6:$A$11</c:f>
              <c:strCache>
                <c:ptCount val="6"/>
                <c:pt idx="0">
                  <c:v>Problème d'interopérabilité</c:v>
                </c:pt>
                <c:pt idx="1">
                  <c:v>Manque d'information</c:v>
                </c:pt>
                <c:pt idx="2">
                  <c:v>Investissement trop coûteux</c:v>
                </c:pt>
                <c:pt idx="3">
                  <c:v>Pas de réel besoin identifié</c:v>
                </c:pt>
                <c:pt idx="4">
                  <c:v>intérêt mineur</c:v>
                </c:pt>
                <c:pt idx="5">
                  <c:v>hors du périmètre de la structure à ce stade</c:v>
                </c:pt>
              </c:strCache>
            </c:strRef>
          </c:cat>
          <c:val>
            <c:numRef>
              <c:f>'pas d''échanges'!$B$6:$B$11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6-483D-B283-BAED75FE1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419999"/>
        <c:axId val="1257420415"/>
      </c:barChart>
      <c:catAx>
        <c:axId val="125741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7420415"/>
        <c:crosses val="autoZero"/>
        <c:auto val="1"/>
        <c:lblAlgn val="ctr"/>
        <c:lblOffset val="100"/>
        <c:noMultiLvlLbl val="0"/>
      </c:catAx>
      <c:valAx>
        <c:axId val="125742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741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3) </a:t>
            </a:r>
            <a:r>
              <a:rPr lang="en-US" b="1" dirty="0" err="1">
                <a:solidFill>
                  <a:schemeClr val="tx1"/>
                </a:solidFill>
              </a:rPr>
              <a:t>Qu'est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</a:t>
            </a:r>
            <a:r>
              <a:rPr lang="en-US" b="1" dirty="0">
                <a:solidFill>
                  <a:schemeClr val="tx1"/>
                </a:solidFill>
              </a:rPr>
              <a:t> qui </a:t>
            </a:r>
            <a:r>
              <a:rPr lang="en-US" b="1" dirty="0" err="1">
                <a:solidFill>
                  <a:schemeClr val="tx1"/>
                </a:solidFill>
              </a:rPr>
              <a:t>pourrait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amener</a:t>
            </a:r>
            <a:r>
              <a:rPr lang="en-US" b="1" dirty="0">
                <a:solidFill>
                  <a:schemeClr val="tx1"/>
                </a:solidFill>
              </a:rPr>
              <a:t> à y </a:t>
            </a:r>
            <a:r>
              <a:rPr lang="en-US" b="1" dirty="0" err="1">
                <a:solidFill>
                  <a:schemeClr val="tx1"/>
                </a:solidFill>
              </a:rPr>
              <a:t>avoir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recours</a:t>
            </a:r>
            <a:r>
              <a:rPr lang="en-US" b="1" dirty="0">
                <a:solidFill>
                  <a:schemeClr val="tx1"/>
                </a:solidFill>
              </a:rPr>
              <a:t>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6482530896096277"/>
          <c:y val="0.28232028288130645"/>
          <c:w val="0.3593371462604994"/>
          <c:h val="0.59822980460775732"/>
        </c:manualLayout>
      </c:layout>
      <c:pieChart>
        <c:varyColors val="1"/>
        <c:ser>
          <c:idx val="0"/>
          <c:order val="0"/>
          <c:tx>
            <c:strRef>
              <c:f>'pas d''échanges'!$B$15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8-4A31-92F9-E059995B3B4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8-4A31-92F9-E059995B3B4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8-4A31-92F9-E059995B3B45}"/>
              </c:ext>
            </c:extLst>
          </c:dPt>
          <c:dLbls>
            <c:dLbl>
              <c:idx val="0"/>
              <c:layout>
                <c:manualLayout>
                  <c:x val="3.1187320995331646E-3"/>
                  <c:y val="0.11161271507728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A31-92F9-E059995B3B45}"/>
                </c:ext>
              </c:extLst>
            </c:dLbl>
            <c:dLbl>
              <c:idx val="1"/>
              <c:layout>
                <c:manualLayout>
                  <c:x val="-0.10756323414954876"/>
                  <c:y val="-0.1529311192137828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A31-92F9-E059995B3B45}"/>
                </c:ext>
              </c:extLst>
            </c:dLbl>
            <c:dLbl>
              <c:idx val="2"/>
              <c:layout>
                <c:manualLayout>
                  <c:x val="-0.10001225680099245"/>
                  <c:y val="-1.4572875769841209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A31-92F9-E059995B3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'pas d''échanges'!$A$16:$A$18</c:f>
              <c:strCache>
                <c:ptCount val="3"/>
                <c:pt idx="0">
                  <c:v>demande d'un partenaire (client, fournisseur, autre)</c:v>
                </c:pt>
                <c:pt idx="1">
                  <c:v>utiliser ces données pour alimenter des outils </c:v>
                </c:pt>
                <c:pt idx="2">
                  <c:v>démarche qualité</c:v>
                </c:pt>
              </c:strCache>
            </c:strRef>
          </c:cat>
          <c:val>
            <c:numRef>
              <c:f>'pas d''échanges'!$B$16:$B$18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38-4A31-92F9-E059995B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3) </a:t>
            </a:r>
            <a:r>
              <a:rPr lang="en-US" b="1" dirty="0" err="1">
                <a:solidFill>
                  <a:schemeClr val="tx1"/>
                </a:solidFill>
              </a:rPr>
              <a:t>Etes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satisfait</a:t>
            </a:r>
            <a:r>
              <a:rPr lang="en-US" b="1" dirty="0">
                <a:solidFill>
                  <a:schemeClr val="tx1"/>
                </a:solidFill>
              </a:rPr>
              <a:t> des </a:t>
            </a:r>
            <a:r>
              <a:rPr lang="en-US" b="1" dirty="0" err="1">
                <a:solidFill>
                  <a:schemeClr val="tx1"/>
                </a:solidFill>
              </a:rPr>
              <a:t>échanges</a:t>
            </a:r>
            <a:r>
              <a:rPr lang="en-US" b="1" dirty="0">
                <a:solidFill>
                  <a:schemeClr val="tx1"/>
                </a:solidFill>
              </a:rPr>
              <a:t> (global)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échanges!$B$27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AB-4FA8-98A7-537044BDE9BB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AB-4FA8-98A7-537044BDE9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échanges!$A$28:$A$29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échanges!$B$28:$B$29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B-4FA8-98A7-537044BDE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4) </a:t>
            </a:r>
            <a:r>
              <a:rPr lang="en-US" b="1" dirty="0" err="1">
                <a:solidFill>
                  <a:schemeClr val="tx1"/>
                </a:solidFill>
              </a:rPr>
              <a:t>Pourquoi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n'êtes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vous</a:t>
            </a:r>
            <a:r>
              <a:rPr lang="en-US" b="1" dirty="0">
                <a:solidFill>
                  <a:schemeClr val="tx1"/>
                </a:solidFill>
              </a:rPr>
              <a:t> pas </a:t>
            </a:r>
            <a:r>
              <a:rPr lang="en-US" b="1" dirty="0" err="1">
                <a:solidFill>
                  <a:schemeClr val="tx1"/>
                </a:solidFill>
              </a:rPr>
              <a:t>satisfait</a:t>
            </a:r>
            <a:r>
              <a:rPr lang="en-US" b="1" dirty="0">
                <a:solidFill>
                  <a:schemeClr val="tx1"/>
                </a:solidFill>
              </a:rPr>
              <a:t> (global)</a:t>
            </a:r>
            <a:r>
              <a:rPr lang="en-US" b="1" baseline="0" dirty="0">
                <a:solidFill>
                  <a:schemeClr val="tx1"/>
                </a:solidFill>
              </a:rPr>
              <a:t> ?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échanges!$B$43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3E-44BA-9A13-F43972314B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3E-44BA-9A13-F43972314B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E-44BA-9A13-F43972314BB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3E-44BA-9A13-F43972314BB5}"/>
              </c:ext>
            </c:extLst>
          </c:dPt>
          <c:dLbls>
            <c:dLbl>
              <c:idx val="0"/>
              <c:layout>
                <c:manualLayout>
                  <c:x val="7.7051936460773213E-2"/>
                  <c:y val="0.1272498785773537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E-44BA-9A13-F43972314BB5}"/>
                </c:ext>
              </c:extLst>
            </c:dLbl>
            <c:dLbl>
              <c:idx val="1"/>
              <c:layout>
                <c:manualLayout>
                  <c:x val="8.040202065471988E-2"/>
                  <c:y val="9.376306842541842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3E-44BA-9A13-F43972314BB5}"/>
                </c:ext>
              </c:extLst>
            </c:dLbl>
            <c:dLbl>
              <c:idx val="2"/>
              <c:layout>
                <c:manualLayout>
                  <c:x val="-0.10385261001234652"/>
                  <c:y val="-0.1540393266989020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E-44BA-9A13-F43972314BB5}"/>
                </c:ext>
              </c:extLst>
            </c:dLbl>
            <c:dLbl>
              <c:idx val="3"/>
              <c:layout>
                <c:manualLayout>
                  <c:x val="-6.8676725975906558E-2"/>
                  <c:y val="0.1607366887292889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3E-44BA-9A13-F43972314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échanges!$A$44:$A$47</c:f>
              <c:strCache>
                <c:ptCount val="4"/>
                <c:pt idx="0">
                  <c:v>Données manquantes dans le format utilisé</c:v>
                </c:pt>
                <c:pt idx="1">
                  <c:v>Problème d'interopérabilité des formats d'échange</c:v>
                </c:pt>
                <c:pt idx="2">
                  <c:v>Problème d'interopérabilité des données</c:v>
                </c:pt>
                <c:pt idx="3">
                  <c:v>Aucune labélisation des échanges EDI =&gt; diverses interprétations</c:v>
                </c:pt>
              </c:strCache>
            </c:strRef>
          </c:cat>
          <c:val>
            <c:numRef>
              <c:f>échanges!$B$44:$B$47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3E-44BA-9A13-F43972314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échanges!$B$61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1-40D3-8BE8-6F72521366A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1-40D3-8BE8-6F72521366A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1-40D3-8BE8-6F72521366A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B1-40D3-8BE8-6F72521366A5}"/>
              </c:ext>
            </c:extLst>
          </c:dPt>
          <c:dLbls>
            <c:dLbl>
              <c:idx val="2"/>
              <c:layout>
                <c:manualLayout>
                  <c:x val="-0.12422156195261609"/>
                  <c:y val="6.660695063212565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1-40D3-8BE8-6F7252136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échanges!$A$62:$A$65</c:f>
              <c:strCache>
                <c:ptCount val="4"/>
                <c:pt idx="0">
                  <c:v>Données manquantes dans le format utilisé</c:v>
                </c:pt>
                <c:pt idx="1">
                  <c:v>Problème d'interopérabilité des formats d'échange</c:v>
                </c:pt>
                <c:pt idx="2">
                  <c:v>Problème d'interopérabilité des données</c:v>
                </c:pt>
                <c:pt idx="3">
                  <c:v>Aucune labélisation des échanges EDI =&gt; diverses interprétations</c:v>
                </c:pt>
              </c:strCache>
            </c:strRef>
          </c:cat>
          <c:val>
            <c:numRef>
              <c:f>échanges!$B$62:$B$65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B1-40D3-8BE8-6F7252136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1) </a:t>
            </a:r>
            <a:r>
              <a:rPr lang="en-US" dirty="0" err="1"/>
              <a:t>Utilisez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des </a:t>
            </a:r>
            <a:r>
              <a:rPr lang="en-US" dirty="0" err="1"/>
              <a:t>référentiels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dictionnaire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dans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échanges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parcellaires</a:t>
            </a:r>
            <a:r>
              <a:rPr lang="en-US" dirty="0"/>
              <a:t>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référentiels!$B$1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B-4516-85AB-B4AE8F7486D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B-4516-85AB-B4AE8F7486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référentiels!$A$2:$A$3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référentiels!$B$2:$B$3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FB-4516-85AB-B4AE8F748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utilisez-vous</a:t>
            </a:r>
            <a:r>
              <a:rPr lang="en-US" dirty="0"/>
              <a:t> pour </a:t>
            </a:r>
            <a:r>
              <a:rPr lang="en-US" dirty="0" err="1"/>
              <a:t>d'autres</a:t>
            </a:r>
            <a:r>
              <a:rPr lang="en-US" dirty="0"/>
              <a:t> types </a:t>
            </a:r>
            <a:r>
              <a:rPr lang="en-US" dirty="0" err="1"/>
              <a:t>d'échanges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? </a:t>
            </a:r>
          </a:p>
        </c:rich>
      </c:tx>
      <c:layout>
        <c:manualLayout>
          <c:xMode val="edge"/>
          <c:yMode val="edge"/>
          <c:x val="0.13730600543560723"/>
          <c:y val="2.493506085529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référentiels!$B$6</c:f>
              <c:strCache>
                <c:ptCount val="1"/>
                <c:pt idx="0">
                  <c:v>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9-4CC7-BB84-E4D28A0F588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9-4CC7-BB84-E4D28A0F588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09-4CC7-BB84-E4D28A0F5888}"/>
              </c:ext>
            </c:extLst>
          </c:dPt>
          <c:dLbls>
            <c:dLbl>
              <c:idx val="1"/>
              <c:layout>
                <c:manualLayout>
                  <c:x val="-7.0663093768687402E-2"/>
                  <c:y val="0.144360879464664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98413576379906"/>
                      <c:h val="0.23659144134486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09-4CC7-BB84-E4D28A0F5888}"/>
                </c:ext>
              </c:extLst>
            </c:dLbl>
            <c:dLbl>
              <c:idx val="2"/>
              <c:layout>
                <c:manualLayout>
                  <c:x val="-0.11352446111910346"/>
                  <c:y val="0.1162907084576467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09-4CC7-BB84-E4D28A0F5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référentiels!$A$7:$A$9</c:f>
              <c:strCache>
                <c:ptCount val="3"/>
                <c:pt idx="0">
                  <c:v>Epidémiosurveillance des cultures</c:v>
                </c:pt>
                <c:pt idx="1">
                  <c:v>Epidémiosruveillance animale</c:v>
                </c:pt>
                <c:pt idx="2">
                  <c:v>Flux supply chain agricole</c:v>
                </c:pt>
              </c:strCache>
            </c:strRef>
          </c:cat>
          <c:val>
            <c:numRef>
              <c:f>référentiels!$B$7:$B$9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09-4CC7-BB84-E4D28A0F5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représentativité!$A$2:$B$14</cx:f>
        <cx:nf>représentativité!$A$1:$B$1</cx:nf>
        <cx:lvl ptCount="13" name="Province">
          <cx:pt idx="0">Auvergne-Rhône-Alpes</cx:pt>
          <cx:pt idx="1">Bourgogne-Franche-comté</cx:pt>
          <cx:pt idx="2">Bretagne</cx:pt>
          <cx:pt idx="3">Centre Val de Loire</cx:pt>
          <cx:pt idx="4">Corse</cx:pt>
          <cx:pt idx="5">Grand Est</cx:pt>
          <cx:pt idx="6">Hauts de France</cx:pt>
          <cx:pt idx="7">Ile de France</cx:pt>
          <cx:pt idx="8">Normandie</cx:pt>
          <cx:pt idx="9">Nouvelle Aquitaine</cx:pt>
          <cx:pt idx="10">Occitanie</cx:pt>
          <cx:pt idx="11">Pays de la Loire</cx:pt>
          <cx:pt idx="12">Provence Alpes Côte d'Azur</cx:pt>
        </cx:lvl>
        <cx:lvl ptCount="13" name="Pays">
          <cx:pt idx="0">France</cx:pt>
          <cx:pt idx="1">France</cx:pt>
          <cx:pt idx="2">France</cx:pt>
          <cx:pt idx="3">France</cx:pt>
          <cx:pt idx="4">France</cx:pt>
          <cx:pt idx="5">France</cx:pt>
          <cx:pt idx="6">France</cx:pt>
          <cx:pt idx="7">France</cx:pt>
          <cx:pt idx="8">France</cx:pt>
          <cx:pt idx="9">France</cx:pt>
          <cx:pt idx="10">France</cx:pt>
          <cx:pt idx="11">France</cx:pt>
          <cx:pt idx="12">France</cx:pt>
        </cx:lvl>
      </cx:strDim>
      <cx:numDim type="colorVal">
        <cx:f>représentativité!$C$2:$C$14</cx:f>
        <cx:nf>représentativité!$C$1</cx:nf>
        <cx:lvl ptCount="13" formatCode="Standard" name="Réponses">
          <cx:pt idx="0">2</cx:pt>
          <cx:pt idx="1">1</cx:pt>
          <cx:pt idx="2">1</cx:pt>
          <cx:pt idx="3">1</cx:pt>
          <cx:pt idx="4">0</cx:pt>
          <cx:pt idx="5">3</cx:pt>
          <cx:pt idx="6">0</cx:pt>
          <cx:pt idx="7">6</cx:pt>
          <cx:pt idx="8">0</cx:pt>
          <cx:pt idx="9">2</cx:pt>
          <cx:pt idx="10">1</cx:pt>
          <cx:pt idx="11">3</cx:pt>
          <cx:pt idx="12">0</cx:pt>
        </cx:lvl>
      </cx:numDim>
    </cx:data>
  </cx:chartData>
  <cx:chart>
    <cx:title pos="t" align="ctr" overlay="0">
      <cx:tx>
        <cx:txData>
          <cx:v>Cartographie des répondants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Cartographie des répondants</a:t>
          </a:r>
        </a:p>
      </cx:txPr>
    </cx:title>
    <cx:plotArea>
      <cx:plotAreaRegion>
        <cx:series layoutId="regionMap" uniqueId="{B589E590-9912-4BBC-9BFF-A80684300CC3}">
          <cx:tx>
            <cx:txData>
              <cx:f>représentativité!$C$1</cx:f>
              <cx:v>Réponses</cx:v>
            </cx:txData>
          </cx:tx>
          <cx:dataLabels/>
          <cx:dataId val="0"/>
          <cx:layoutPr>
            <cx:geography cultureLanguage="fr-FR" cultureRegion="FR" attribution="Avec Bing">
              <cx:geoCache provider="{E9337A44-BEBE-4D9F-B70C-5C5E7DAFC167}">
                <cx:binary>3HtJlt04suVWdDSpSdEDAEEAzJPxzwmQfI33ndwln/C43F0gSIIg2IHk6K+g5rWEmv8d5E5qJWUu
hSIll6LJU5GDHwN1zuYBMLNr9157+vvD/LeH+um+ezWbuun/9jD/+LoYhvZvP/zQPxRP5r4/MPqh
s739MBw8WPOD/fBBPzz98Njde92oHwjC9IeH4r4bnubX//F3eJt6ssf24X7QtrkYn7rl8qkf66H/
jWvfvfTqwY7N8Py4gjf9+HrT3TcPT69f3T8a3aS6Hzr9MOAfX/80Tk+dap6Cy+If/wV//FS3T/3r
V0/NoIflemmffnz91SOvX/3w8vO+WdurGpY/jI/wLI0OIswZwgiHWIRRTF+/qm2jPl8+iCiJMBFx
yDjjERefP/r03sDj//LqPq7t/vGxe+p72OvHP3/1NV9t7Ffv+pWD1L1NPh1xYp93urn8eDQ/fB3C
//j7ix/AYb34yRdRfnmyv3fpjwY5gXB2T69u7utXj0+vjq3uIBP+tBDzAyoojwUNcRgz+PtXIcYH
DK4wAYkehhELSfj5oz+F+NPagj+6tu8H+LsveRHe797zFwiu7J6Ge6jgz8f6JxStOMACcRKhmLOI
keirgAbkQISxYDRmMYnCCML9KZU+xfOPLOf7Qfznky8i988Lf4Vw2bFT9hlxP0Jy8RRAWxj+8X8+
n+KfED5+QEIothCFAn5Dz6D6FeYKxASmOA4hxJGI4s8f/XMAv1lg8rsL/JWA/uqbXgb4V2/8CwQ8
sV3/ZxYnOcARFkRAaQoWQxy/im58gBHDEPmYo5hywtjX0f3d1Xw/lD8/9iJuP//0LxCkLdCjx1dZ
P3w+rT+hDAV0vhiYDwOShzkWX5dhdMCAEpHn1kkxwRCszx/9qQz/0Iq+H6wvHn0RsC+u/AWCtrsf
h/6Z0Xwmt38apYkPoLmxCBEmooiyF6EjB5xjEsWIxZQSTl8A6MdlBY8/A/xvlv734/fNC15E8Zvr
f4FY7uunf0skxcEzDkIjJGHMKUMQqy96ITmIEJBSFgsUMmiIAqjOl2TmH/+rfvr/ieTL518Ecv+4
ef1rHP6/k7447+z0BPLy1Uf1+Cr5x38NEM3/8dM6dp/P80/A0/AgjkAhfu57CDrbF6FkB4gB1IYY
QJdGgKwvQvl5jZ8UbvDzGv/vf/7v31vl92v0d173ItDnPyU//SUifWo7A51S/yaq/YsWAVAWgiji
GFEak5d9Eh1gMA8EjWMeQiPlYCd8zqlPjfIPLen7Qfzi0RcB++LKXwBcTy24PDUg7E9u1MO9/lPF
YnRAUAjwGjKwcrjA5KuyRAcE/B/MEYqA43BgrC+65ee1BX9obb8Wx0/7+/Id3wT021v+ApE9e3iA
gDZ/aj2G0DJBN4SUYBaij/rwC5wF+UEjAh1VgN1D4pC+EBh/aEXfD+MXj76I3hdX/gJBO79fPtLW
+v7f4cVx4DIYR4L+rP6+iF2ADgRmCDwBElEBhcn5CzfuX1na94P47RtexPLbG/4bhvRLpfHV8v9V
f5wdMNCAOERgoIZgq31tnpIDGoHZFqJnry0E0Q9i/0t++j3h8/Vyvh+kz899de8/hwT/Hu756773
LxOE9H64zz6OHr6wvn/76scNwtDkxaM/H9N3aeenE9w//vg6ohzszRiszIgAzYjosz74ZcDx/Mqv
jvvXe9Wvvuzpvh9+fE0OQHlQhKBRxhESKAIO45+erwT4gAsRYaA3IiIh1CVkQGO7oYDhCT8AviNi
eCRiGK7Cpd6OHy+BBo3BNngudmDFzx7f54M4t/WibPPLqf3871fNaM6tbob+x9cYw5vaT/f9snKK
gWBFIQvBVIqAPLcP95cwonq+/X82jZ8azXMr65YOm7lY90Fj5u3smlu/xGdz79pzO+N3g3VDGhKx
0QV30rp7VrIymRpH975mO5j7yNIhm0TjGGQu9e3gk34N8l3eV6cr4fxwaeJNN5Rlmhcmln7hU5aP
TsnQVmUS92RNo3Y7Fa3sc7OkgwryBEVtggeKk7ylUVrWw5yMNOYJ97aQZVt0t2ODJ2kMyjDq+nSK
VJvVnJ2Ztd62enVZaLs8UXaRRoUiG7tws5RaJ21tRFKGTS1xwFVCcXeqJ6clQaiRuujHzMz4WHTz
iQ6WWU5oDmTreiWdH2MpfMGzuDFpYMqjoFpx4ofmLR66E4fiZHL9m5jk1SYEcZrkfXCCEWxDJSac
6mQaWZPxjh4JV9pkqEKdWhSdVVUYJQPtUYamcE8WPW4Uc9co7D5Uz9sOY8+SdtqFqv3Aq/fURlPm
x/pNQIqryvgg6XCYJ75MdAdBCLW3yVSYrMnn23Zy22FyV3jGUTrhfElWE2PJ83lMw9reFuUApP+X
2vheVj0nzYukAm1NKWNEECQYJP2XSZVX7YL9PFnJxjqJ6I2w8wUXlRxycl7RlctZtA95xfpkJsOu
rFcvh0VpuXSkS8oyq2bOk99eE5TzN0uCwolATGCKPs6qvlzSULO6mfrWSoyFS5FWF7wXXpbTgGSd
VyerF5KI4G3bhle//ckYgd/3zWd/ATUYsPzLz17J7IISN1Y6Or2tpt5Lz6vrBnWRFNEk43FEm6Lf
6dI3RxS1YeKDWHa8a/cFXp1kKzY3lHS9HFBRpGxBIrEhvC4n5LZshwTnJZUO92u2kLZM6pFXcuU6
TyLftdIOPl0LciG4XmTY9JNcJ/K2YJ1IfXBOIjvJAvcksQtjyarKDVeNlq6cVNJ30ZiucyNFGZRJ
MIpSxmF5hfCgs2qI401TNPtqInzvIyzjgVE54eCybonbjawQcqmqWmo2ppZEd57laq+GYZV90PIN
1vpOjaPZCnMSh8372NspW5mPJWProVdxCX+pdLIO673TwbuOW2kWKxKjyL0VvE2nKouiystpmRfp
7d4GVZh0k7psVOM2Uzg/tB0V+1UUWd4zlKxTHqR9yQAIdnUpymxsJ5b5dU0aHuwHE8ZbPqEuVZrs
WqewJLnOvAvnlLISZ20U7syolqQssJWojm+4W7Zzu6KUxUGblAG+mYnw29/Jn29TF7AZCAIVz9yN
xs/p9QVEc2KpRkVrZKThV+4qqRzOSBlXWwIYMi92x4r2eqyJkWE/eskINwCUoZfxbM/rapF4iGtZ
rt18HIxU5tQmAn799jrJt63kWQk+D5fAhPmkB79cZ7RGJqib2kgz2osyzIqyzuXi6ouwEwVAQTo0
7HyY/H0ZIprwGkOk8dRJ2/Znc+hPvaoufdvuTO7jrcPs0Q/dWct0mY6reDMBcAGbyoaO3fz2wkOg
vi/qM2TwTQWw6hGiDCz5rw+4qwY2mJnVsvduKzwSWUF3NJ+X43ieUlGxYgtJGBzbN33e+J2JF5WO
nMLxjhhal/EqcyvlaVvUTLZquXZzOctBt2EKyriQ1QoFpc9Iw6ujDjMuOwr9hvX7mDr4R4nmo5aO
V6rzcK/wZTqZsMhYzX4nQiFwm6+3ysDRfh4NgcEdUwAq/CKXaOtoCVHSEqMRpQuf3wlaYEkrLmTA
wkMRVW/qGdPMoLDPlok+eB89CacyQqJHhqsqjdlaymbe0LXCm3Dqh4Q2UZWycFCSjC1NWms2KJzy
w9yFcqx7AQ1n6pOBmDJx7WoPp9C8qYI43jeheueaRTZT99S0Dd1wT8az0PRbhFXGOr9KK5Yq4UWH
ksjKhRZQePlyKvIqKVdMsiKi1xVbhpTPMUuH4LrtdLQJoWejvJ+SEephI8r8AvI1zVH0tIrGyDgq
L5dl5rtpMB/Kmm+XtkkL0maRjws5Nm0steHvwmo8GYa3S/emYqfMzuFGLMAdaN5tSnJarGJPlHGH
romO0AygnrNFSd2Uj2u0q4l7My5eyaXlSJLZk6zV1WaludoNE7uOar2d66ZNHKt6Cd+iaJLSxm/i
CWC0xTxRFTCOfrDnFVd2b8q+l6PAdyO3R45XofQmuOmDupYFu8dzsKEKjsmQrkxU35ayKpuNIlGR
4lU8zV10DQPhNSmMmaWx4S3RgktexovkNcm8cNPe8+mEhGaUvrIPgM/3vZ3P2zVHcuqja8SjS/hi
UXSMib9GZSRn058vHrKcdv4NtwW0iIIMaS76Herj+NAAbhKXwr51Kmq/q2kn+2rL8OikW3GdRuGa
hEOwIT07UeXwrrYT32G1bWY+SavnN0W9LDto6DtRD/W2Al42F+iw9Oa2K5dMdeZtU5AAmgt9Mhbf
uFJGahsULZcwv7kIENqPbcn2Lu9TU3makBkC4cc8TNrlquzxkFlowkZHVLIJ3+V6lpFl7W7gc9aU
5U3AbZ+Gee+kqcb3U6Pak7IY+1Rjve+A3PrONJDO85oQB3G3On7szXxPpvAx58fjIs5YXT44FfdJ
vj5TS+sJtK4Lq6tMDfUDUJAi1ZVzm0DgfYQegfXCaxZfn5L2jQ31Zhj9WdvaD7XvNoVyU9YUBdCo
+H05xydL1703wQdCA1jKYB66EUUZj6YlCSp2P7mwlRV81yOp2uoaElklK0AQUT1gKVqguluV6e2i
w9uasgxPRdbjZUfm6RQqRaQoEHOq2anjpZFsGaHbR0EysvFsmeZlk3f61JPwRi1mkDFtV9kI18gl
ANoZ55WclX9HqXnA8TABWTfbGmSY7FFdJx1pyqQHyN/4KtjW/VW4KHo6jnwjOt1IqsWOCBfJbhLt
Zm0f6AA/rfuLKnYfhil8a+fupOqgCkh+b/Eed9synI9JHoQZUmUDaNzctb7Q0gx42fuyOnJ5AQ2S
jjX0vdVIVbL+MGjUUROUV43okyBfj+3QNWcsys/HEGgB2JphGqOoSEjgTnwPr/X1eh8htRlYI7t1
fjs8d4tZPPqQHjqM6tS2zZK0/tiinO8i7qikKzArV4rr3HdermF/Nqn5Wrm83pbBo2jtDtkrA5Qw
a2bzoMNIJdyoyyCw6RyGT82ynHohdn24vEFdwdNA5Fy2WHpW6KSa1K2h1SY/6WcWAq1bTcYF1Npa
7TRzV7SeL9r4JAhVtQHMZ4mN8viwBSiQitFDVg2pGpiXeu1EUgX+zEwn1vNDB+PsFEjIYe/tQ12x
a9XkJ2alT8pVnezG5rCk5ZlamyYdzXS6LNMuH+MhESt6WkxcJWPco2Sc4szw7oROJEUun9LAxjvi
tIUcyLO+Hbd6AcCkpCwAQG5ymKbvydDmAD78uDcT5JxPKqI7IC51sQnqSqXLOgJTMG/pzI5ZAE9X
Oj4hur3xtd7h2TeZq/C2X9UdLZc8RXNzJdBdHXKWTcDwIG8KqYBY7zB7uw7lO4LpHQ3Eo1buOB+r
S6X5cRmL3RIsRzTs5mQYdS3XbteIapCgVkmiVsGeMyGLoyrcTpVJaKF3Yz8ESbG0Wk7jchpTX+9r
RpFkrj0WsYb9xGd6MRW0gv6E0R7K7LLHzGfEL8POMiDVgohdJGrYYAFNq2rHWQozFqAXxLnPg22l
gLLGt4b7rGPhfd0tXLrKdkkUKRkbfp6TBjRFP+3m2ZYpD7qztWhKyfu6PvTGhTuGzCJjQgCyltln
fT9yWc48TtDUXVSKZ3QGWUQH/0iWTu2t8S4lHSwD7CtZ9adh6wOJo3I+fAzapU/K2ly1wdBKtLhY
0j7MdMWvm1FtWxC2G9P0Wo7R27I8nitawtZdngF3PIlL9xCtVblzo+2kfuOYdFN/0k1soypY+BpI
3yicKA1djGF7hNtGlni+Vchu88pukR7e9xpgJ58in6y8OBN9UIH6mbXslnDZrPOQsABq1w8iXZZ1
kb1oHpaAX/PiYZ2gkNoI+jJ20WPZOLtpfdVlgFmjJzd5xK8L39zki323oCCSvnP39RC0cm0vKqdu
SxddNnMx7CPSl5IG+Qm1ONF9fxK17Hqki01Kmt/40T7EMfgGuotAV5WdXJvoEpddnXLE0rxhS7IE
Y7ylHnZSa6FBjvsbi/VZ+Iwa7WzWtNBtcQxkpJDaPbqaIWgO9gHYBpJ0nN8EQ+c3RXFfV3mXFKM4
DtoxT5cIHA16ZxQ0u2gsHgdkb0s0bbtZ7yPXqIRxIA1QB2XGRr7r/SKpIh8CE4Av83yiU7PuazBk
Gq10gkTfZpN125AEV1S5S1rELluYfhQcPI1SgOtTiB3vl6fWdUNSm/k65pfDOB9BIp/agaxyKoKb
SE2beiRbDA0+sOTEL2xfcqCSrrv0bJolhq4iQwQ0Al2oAEHmsmGWoSjOfMyOjRWbykyZiYyHQ4DM
UBU8VDX1haAEfCF6VPWBSp9pQxNELAEbIAk0OC51cdgrfzRqcd5QHiauiDOl6v0UzFUS0uoaW3q0
eudlGGuducWCxdPNpRz7D3RGp6A+QtkE85BWrjgzdt0tayWrodjlyzk4NYf1UxX7q9GUQ+qbptro
Hi5P9MoGxW4Zqg3IrGrzEflwgc8WY2zqlvUkAhrUTCEYaMB65WjYnSHBkFR5ydN+oj5bLYaUqiJZ
dRTDDdrJWBVcNvm9x0D9WBVvmKmMpJF9iKzJM7a016wDQ4tCa4eh3BENpkBGTXHUTOveNPpxxd3N
DJCXdsKJNKz67dAUmzWu58QL/FajIAafKUhbUdjTJlyqrPAV+FkaSGWMP1Cr7noG2dOEldqorj93
DHDIm+WNa/CZMMu9AwRaKzckvGp3ELG30MBOFKFHNmjqDeRbNRaddNF4ZV14RIr6kjlym1fLImt6
E81xk5CidRvKgdiNHaSzHk2izHZeJpsw647pWF27QtvtWLhEdLkGGxCQdyDNvHUBPssHcutc4SRU
ls5QCyxatNHd6E+ea5IgCGe1+reobuesajNgn3ek9lcu14+zCOWMH6IxeBOOy24yF7EpNyNrj5fO
NrKapY8dzaqCDlslWxZvW2j2UizKbe3kwCwwnfS9KnY1SEgJZt6Rb4CWzvN4GrdTIlx8oju9sw4I
llshpWvIZJ/7N7Tmx5Sw43LGcggY+GBwIulM7WHfqjsf0yPaXI6DeC9KPx2RpkpLD+XBe8Q367At
UYCSALE2WeuuzfS8cdr32dT1u5qJvaH1pTNAQXo9FeAhQFvu4xNT+lM8difIscs44OesC7Mynrzk
A09hCLhhIOfaYnjPw7JIbVhtospCP2upDKqqSeGbGBugPOrIDrBH8Gjf4Rp8EOHBg5p7AHE8Shqj
PmFYnAMtN2CPhFbyqrIyMs0xp8NdU0ZzRjTeKT4UmQYDKGHqsG350yxGYCXxjYsGkvTYAx1TLo1t
vwF9e6NJm876LKgtzxgCqMaHhLbHtoe+accwTHXbnYi+PiLjXRU3WQ3NMInn6EqYlW3iJXxqH00D
ScKcGpOIkBHspkIW5VSB2Qb6PI/DJ991Lh3jcsuicj+hHiB/2E20OmtxeNRjHct61r1Eqg/gb4Dz
rg8S3oEBZdc662sVAZldM2H0GSAnYHpuj3M2vNfA7MHOTlaqiVzJAOyEq7Rce7aJbAQ5ZdzGOTCY
PNYt5H78uCDwfVwPxa6EPlMK2u/IhnETC7EkcdPcFpzN97R2uYwKAwI5rqMdAEQkCcfyufKNKx9t
sDIpBnUbaAGQw3JA6/iNUmF5lj/REY2HpuwmyZ71Oh76bUy4S1odWLkalUDJd3AC5aVSFU/DXn8Y
YZwgu0KdhiNQg5pjLWNeXzlzS7ullkFnCjk0c7SpeA3wow5ZIM5X4fO0dD4VJagfszZgVBbVrnTA
feJg8XK+GCcIgGER/DZY8I/MlTKqz0wJpZsrc1lbVB82vrkW5TwetuN1uEITi0doMSGaoDdWQZ/a
bsQbbLBN63yRJbGbKQL3E0G1UD5mYnA4BV5fpmZJgEx4aSJomIrMILyJlZV3aHMBbnW/7aDudrk/
xCrUe4wAKqpRJD0ql4QV5RmKDQwngI3G8wyGf3iIp7jZ9ou/6HM0AhnqMg5mgaXFHdFlD3BePwS1
uwgHkUMDA2pnQDcowT0Iy5FIpwDSFjHo1HVuShdU3vedAh42gAgEm/c9WVG5fYYSaoo7NTxXGgUf
JboMxvGtx0BQW1ZveECQ1Bg4ZtGfinZxO43a/WICUDTNKLtQ17scI7sTM5ByLGpoL8aetKNnEHjz
bpyre70odKha/MFoC+WOy6wAh0ouJb3KgavNCyxycbB1W0S3y3huEDSpIQ6qfdfHx5bMb2bR3PDu
Q9y6yzqAHDYcDdKT+kLF9DJoYM/gJrYwCqoOp3q6i6NVHE2NL2Xhug9ruRaw0CsNkv5YJFM1JGBH
nKzn5Zjnuy5pJgeOfbmmS10dtgxtQ1dUsBVxHjbBzUrPFdFgH5VLJweVg0lV4q0pAXE71D2EME7C
havBiVMiGVfQLuq9hUlGsiheJqAHslq3dYIp2fIwdqm1UNmlJotsSXMTOtpkYVuJLG/gOAtQuUPR
3Kzivo1wky7gGR/2oj+EPFj2ZK1lFDW5nIwFvK8bGD8MgEdcOTkuelPZIXWg6oPCkNOQ+mATLEWe
VKZ834ly2hmlQ3DiJ54sQwiGT8g9mM4nljt7ttTrICdRR5sFbKQy7/vTnk0fcj+TDL5wdZaH+Rs0
QO65lmW2ewOTCGi1BX+COJ3qpi93YBzNyV4U1Zwt8XSVc3ZNMHxgVcVbqI1yeddF+Q3nhdkVc6RP
h6iF7XRTcTgU+NpicdR1Yy7hxkUqij/At73uRgpeAOwk8RrEu/HozKCRJLluj2pgcFGZ3zZ5DoQT
5nI0Bj3n2wXcLt7uQPVYOXnFZTCgfKPLupcElGdGGzi7ocZpPB/nYdwcDeM6ZKUBm7QA9pwH+ZFe
0JONPRhpc/ihpMMpKF7xLpqbbMxBS/HOD+k8LyYxkf9gO5Czde6gI6Nmn8et2dQk7WKw+hRLOlRM
W/2elK44cpYXWfgMIw3oDO8itm9XTZOiyVmGSr8VeT0AJ1qCROQL2tQm2M9LXgP58MNpFXEDwuei
tVBhft3G6/S+atxw2PDZJNrH7wusrubIQnZN/KhskEtYXNtt3JQcNhwNu3ioStg/AiMiZHCaxZwW
RqAsAB2yUcv6weblGbhbJ7Xm73G37y30hn7KVUqCOXEOxjeVgvNV9WJg8LXHtpmTgOUliP/nxkLW
JRubussUDEHGpbwlcwHAaJk7ZIYGR6CjNr6NRara9ihsFr5vocmsaCqO6saH4GwAL+1tiQFexShx
Yd4ZhE2yAuym4xA9hi0MK5vZXc65WtIxjO7sDGLeM31Y6yUZ2hZte69uNYBNstgaQepC8qCJhGlh
67O2d/mhiuqTdO75I+h44Fqtdqnyw7Bzta0kx30ry+Cs6abj2tbHDaYS18XlguwRq577iSh6cCJE
K+fNUOs3NI8uaUsPvTaghtRyq9r8bvDjdmZ5ZmGoLZV2LVQ38NoeBJkO0CwZAhYwAIpnLcrP1nlO
at0JmZvwFrW8TfpquQcQT93stj0XZeo4vcNRPSW0K++HqEviqscnNdISzLYqaQLLk2kgUq3gdHjK
LBS3USeDmh7AdgF5nI9PFdihpgcDAyYjTVpBk+JhncEYOkq4IxWYnu1OKyh+UvldQGECV6BLqGKb
AuWDB5b6iBXje/B/jxsNjbpD/gaAdv9Rb/Qa1EkApxthNckmlisIZqAa8XllgOjVESjfkrl3bajO
AkM/VD14Uc/T7IqC6tchclL0C9QQ8FcGDbS1824qweAbjbhGdQkwwGERPow2E2e9DMS0JzNJwHA4
Vn29JB0kUDKp7nHpYQtw5uD9ztA4eLHsww7f+xmY99JHm9bkh23ZnYK7uMqBlxIBZZQ2BGmNAlCq
xoCQJrORAVZ6OzErUj08Z3cd3QkVvM2VhbmSg0zohAILTMUSN+UoI6KijdE+kqEedzGJ8y0aLE00
6a7AzH5Pp/bcKHYH/2ng2toYpOVRB0atpAMkDuuqSx1zInXnetlHaoCvuCy7QsUXerHxnsKUwtHq
xPMIDmGFNp4HaFcp4I75swcR9OPzb3aQLAcJGrTkLibOHYpmfcpd/oRcwf4fZee6HKmuZesXak4I
xPVPRxwgyavTt7JdVX8ULrssQAIBEgj09D2y1t67z9m7O6I7YoXD9sqyM0kkzTnGN6YheOCiANPI
MxG+NNJEORmwF7oYO2ntfYdoSU6Ubk+GyDc+sx8p6cI8valdIkSXGdQ93lHbXTS5C332RATUw9lD
mzmL4Y7wgwuhudSeHxfe6C+Va+Ok0AvuuoC4e0JUuvPqCrvJbZ14h8UnS9Fv/WENG+wvXg3N0kNn
ZMFt2LSVOZljnP2QfjUCcHUZwKfgS4gq5WtGrYY98TE29opGA9ZIrOOdrPULjaaTiccqChrUv/Gn
1+Bc0oZUjfO+9Oy8UmXo6JMWOgwcBdhAKAyThE87UCk//qy91OOiEJSduQfdi86U7/zZzqeV2V0v
5nuSjtMl4OUYy+kyoaBx4wLpqe+jUsB7QfN8ky77vtp6Ct3N4jJzK8OcRvXVTRMMh1RXG3T8Mq3x
di3be9D3v/jakxJG9w81rqQM6loDoxlPi/OT3Nc8qJJ4HPMpsHXV4u2pk5YX2BRYVZcAFcYLyJ3c
d1JBQ/X6PMuWr1HAKhhbfhQqfFACAEkI8yvfbMdypRdepjPaBpLYz40m962H47JjTXiqyeNYwxtn
ktNcb/rJBqMsggWvY5i9Y0SHZzuuK96yBB98aEibgaUi0LPxSe6yun6gaRPvU78r7QR6hkb9dgpQ
IuScQI4nutuOMbko2r0lZmZV1gZsx+jk8rl5afTNb5Yn1TJa6h4Ce2p1EXpwUIiCZedbR1DTm/M0
ptG9yviU9wEpdcfqwqwouIZMAOiB96ZPgTbPs89zRjm6H+eXm5/IIqbuJkcF0KbjrND8ELrbZRn5
Z1JHv1A3dgle+NjGV5LxtgzbSJZwO94hlruH6Lbvr91uxJ6sCe2LqaE4slVz6vr1RXfDybiz5ycf
83jr45boZ2wMQuCR2I+yTyo1tib3FK96YdJia92jm7LPOIGYnk1UV74cD9zDisNSy3qULM2GjbMJ
8Z51kTtwIjQ2BrAnQTAGeYTGPB+brkEJ/DsLhidslmXq4dijdOoP9eQOXq2rwaRfgnD2OLZBgVr1
lx/PulpGSCPJAs1YObg7Y8Y79PXE7rwexxTl2WFW83PczlsZDtElouiaOO1FwUl7UOs4ltA2I5Ri
r3HksZw6QFk9kcVIKdreqEZvmqF6IF5falcXGznHAS5gDZM2S+VhklhdbX0GVaQ37OPJ5q4b2ifN
bJxv6lZmN9YWoxyGnFr74cZEwtJeYfxGz2bet0I+c1+hTTdWPtUaNdgw7Kem+y69IIU0F1UNAaEQ
D7DOGHv6o5tPiZgObRB4Bzd38Dqmty5o2EU2eCGtbeeiW7Xew9rk3msKQe+5Vtj5SeTeWxYWEzoU
P/WeJuh5UIzC4CKyOSxU2ENjapbn1gexICWTlWpIX9wMuVRP9Z7BdMlTXNqiS5K5DAxr9wt8sby/
3Z3bAtAG+XcO4C3cQ/7YBcmOqzk+oUGuYoid2PlhAnhZC1UpliUL4ZIkKfSRXsWVoh4cz2Bfh7hu
tkl5GdnuWx8FFp1G/BLoMLqf/CIBNoRK6xkJ+++Jh7Uo0xWbygidQpbhCg00rDteqZtzNnv1tQPC
g36Ir/twTs94do+isXsSj3KXLu14ZLI/hB4EEhL0QRU2QxnCWAeyIioDE7Y0gw8SS4zLnjbT+5TI
u9bOH6LW4S6UOG9tzfx8XBVqSa8GLRE9YZeB4HkrzlOI3SgDo4cggUEY1J+g7qot4E988kUx4c1P
mPdOWOv2qZhB+Q3bKaX8bVBLoQ2t/ATHG/GexSi2Q2Mg4AQL9k/yShXpcoP2t5XpaaaACHy3WNgy
Lg+mrYwlVeUiRXRq3YgbazO/hQ+SKWWB3PExPHSxwEgOYysmoFTNdn1s4TMUfL01sWwxF+UglPJI
XTIfIhiuU2EBduA1imjXTQqqTuxAKdIgT3rJd8ZLv9kO5x3v2zsZJRv2+0icol691kZf1gYFQZ3B
Vpt4uoHiw5Eh3FQMQ9dVQxJDgpO5klwWswUG2EzhrmG9K9qEpSXOrAPPSFipcKMQ86GCLFlT52vG
C3RF8BPRTe7RziYP+oLmK8wbMgZF3Lifo1E6H0gPZ735EH5LDgCbSjYF2OnaOshNmqpiy+yTNuFT
JGd6Sqz3GYzYKWJsxFi9Q96HvrfvVY1al2rwDMOG26rtih6+yZ16XOgATTWA2kg4hBPzgERWAJLk
ea4YsrCogLA7KAX3O+1/pLbRRZCsx6026KFlbmoQXWpDNSNaVBX11H6TUmF78odtrztwkBhgkluD
0izIOoGCaaP7mIp9Z3BQpdM1BlOah4kBVti/p0NWtFHnF6vmRWqgfxgGtq9rcUoJqErAP+snf/wY
oMNebaff/5SDMyNsv3R7AFzdYR5gOsTSP6oWDjLa1J8qHQo2RueUAFtTYS5mKqDBNtgtts+A4lYw
dNuPGmAQ9aZd7FYJmbYt1mmCeWUMZK+EY12N5hhu9VZE8MmXRlejy3COKfPcN9laTDE0g7FP2l3m
DyfXiddgw6nfR6mH9hZaZDeg5l/R5jA6Yi0l5JCAIilMsmx7xtBVNQ02lCDayj6ERWJAsHDol5AD
b9Rg+JjglZV1ijrdTTBqcVNdZz9tjgZgX9mvOChcDKm0k1E+T5AvR0hVZ5v2x14Ee0Cqbb6YG8U3
+mcCjkTI+bz69DgsyTehZrLTtHR+NFwWMZ6k7oIi8nDhlrm2kNlyoVeyswqrcms+AAe8eFPAcLHn
ufoDinDUmvB3t4Ovs7J3awAP44bVBOAphIcjeoIC1OPIOa9zd/HgjVgWHedlokeU9YfY1HA9JrUc
0ikquY/7jlvytTUoddwwlf4Cz99O2Z2wkLvX1Nz3vSo6j39GNWsONNocvDcY00Z782O29Xng/F88
qg+8Xl/QWOoc3tadS+aCzpzeaWhea8ph7tVn0XkQbxw9T8IrMot6tJnpA12t3g8GbAMbHkJpm2LF
2YG2hrOKcOjlIXrDVnQHa/d8mMbn5sbZyClDeVnvSU3bOxftsiz9DZVh10fxy8hBSyYtQbsOOvJm
2pqh22Xt1l8XN4ElidxQxomrptoDPST0HWvsVmJqR1uE8a0bAmQSCqzGgA8RVJydhW+Kt8l8UNt9
H2AkYnfy/XJurCynZPkSkaz6gV46P5x3scbupKetsKyH4j5MeL9iMBARKg7A2R++YGMu4/kXSMwF
/Vd/7RJTjB5uDe7kvQB0VIWBmEsNRuzgjaBm+sidoFHMOwgWLvese1/iweG0xamyuggOTr88NVGN
OrvNSp3WaELo7/jm8kBIw2O6Gf0GpT/jBusCTsb3LU5KPs5fc9RAMWsd2i71rG6evafNWGTQIpPA
P3iQkTRf7DXk7Eok3oppQe02gbbAafMUOPHLcjQXUyRhPoXqVbfJMeb6LliNLrabX6cfw2Gp5nXM
7SI/eAejcCLky6c43zcX4q61A8cegJYm8sVTnFB96MCb4rRWbUFJ8GJi+EEWztT20xr2XadQSrug
PjXcTejXUaOBtr0mdQY/AR5g2TX6HgJQnoSkGGp+khs9DDS+QxFSQyqNfwcbpAMG9miNWneFxpMP
EfZNHgJmh9SUgSe61d9pWKQdcNdBgpDzJgiHYPZc7tDHRnrpjv045zybAY2vA+gACCWGrryQN4SM
ZOOPYHOopWc+oFdDeQ3ZGJAJwVnlIH8H0MLyYglgBvkmOjg5N8WSwP7CtqqKwfwaZfLNpPNzH7DX
mtM3gY3LgVTWiySndIw/J0eiCvcs2sSk7kvSkqfFX8aD6Lsvloi6sn4RCDReXOGmQTmNRs2/slTp
fT2oVwCH4b6/ASsRm6B5a3Veo2tGftJ1+tlAMciJZa8oVX6t0EPADq+XTXU/QL9/rqT9ZWPzUzqF
y6EBeIQad1mWQdHAKcVuVZtPoRQMnQT8FKVTSSTZt332ITkKStCfpoI5NBep7j62ekDZtOiTT2VJ
iFvO1s3N3ur6R9rM/mnaxLjHxp81EHEtXY6bD/wi9aFZxvqeLO3XAP91SOrHOgSTj7BGuUHwPSFV
8j3u0ncter8Q0/gSduYcT27PrfisIeyVRopyCCIIsozsY+8GosD+rqPFIdMAoB7U+QJzVK1F4w3o
zHBCRZlP95G3jyTsCCrAQ9B1/ZCpW1FtAWduZkjjzvNxlGV+BYH5MdOIfkw464uAQIoc2XwaPVQd
bQpHKY474A7Gy7OR/A6+gxcz+UhmV5AYasDaDdc+i+5rFOt5NOAZrUEG1IfgVsjIWXXzVIB5GQum
+FNosW9ESvs7x+9QwxXQZXBa92pvLK5tbX1IQX2zJ+2udQpdhghw9AT+3uOrvqPipo7O2QPSBLT4
buEXpHgQaIQQ58m81mwvmpdkBLFg59+oQF7abfytjOFFwBH6AIyBoudwK+NsaL7zGOU/BBwD830t
OtRNVmooxY5BG2NppSeg5Lx/S5v2WzdvQAva5nfUokfMMlRVZWzhrvumMmrezunmjz9JOnxLM/HI
ZBg9zDaEqcBvE9ussvDRhtd1+pjlXOKM0Tts8PfZAgmwTULwhyQ4B8tjMzpZNNBvqnkYTtinN+Id
GMO1Zip4o0p9JqHgB+bhJARvqdHmAtX6VqNMeZFBwi8DmkyQWq0+zcOUFNF4W+ZuU3nKbhxH1Feq
rrtC9TjE/ewrS8e16I3rd34qKoVSvJ44oi3hUAoGdHXzukcY2i+gUfa9v53/pG9mH/KmbZMA6n6T
wLKhEzq2GsoExU1JiXldWnno5r0XL4BEQXmW0UhEoYBAGPdKSXsLRCQvQIpw/MUL0jus+RGTRuxd
4vZNo34gXBOCqcQSpYOGCmfs0TYUCxb+Qhfh5GUzildv7Yu/frFyPEfnfns7UdVig4GJgyYruf3a
cFzmckMewjkeHpSIi7hvfiKX9Dur56nCNnroM469FGvBKPGFBFGC9n4mYLPcbsiGqGTSzYVnQlmx
NJZFeGHbJrCjod10sDQWXj9li7eAK5alNguyPKEAgdWa98W4m0sHB2oLoNRht8/5DJ97XOSPpJgP
fme2x4Ysb41+HjQ0L1zRCMsVt9eIvjARrMC4PQJl0C2HeI526xTE5wTbMsSlBASuv285ntK2xuVK
tjvML4QDK17oVEGxDHIaekGZZKQaUV+WaOmiEsLI+U/UK3a83weyDorkxYr2Gn0Ks8id6G4eqVXP
gjsUqbL93k0wD9eB9wWCcF+SxHu9BLs0c65qqMVtYGAEt0N4iKdy7GVzTWep4D1H5xnY2xEJkp8W
tjrUc34furka1dSXMkF7JbbvfICjazPyfCuGQrch+tUsd4yPfclJCgteyu82QHej2TdQFO/EuC/f
Sx9XC6ZFcD+PwDKWGct2QFPoDtKUX/rYLmPOczuQH8No7obMm+A1kx8S1wSsIeTq5bXukiP2vSeW
QeFqLYOGn91qqik+K8Awh9Hbjmii9KHFZYEPwsqpmbxLy9+WNC0AL7WQ3n23lw3KAKrDQ+DUI25E
nrsG6RxYqlVs023HmIGLHsAunrq5iFGFhjh8Ua7idoX51+0AwqFZiEEn00W4A9RDADQePiSqTcth
GopEJysYMjTH0F6G3WZi9NZReGgoqIfULlGZSPEAQOjWBdZb9rrWITgH80B6OJPduvQXUwOAaxwz
e3rbU0PE6RhkxiYb0NKnYioNN3siUPZvsBI8UVmGHitA6b3Gk0LtYcY88vwp9yT0ICARQLdokw+0
fxG+KhiBR0MX9YZD+Uqi7NlmTufrqM4pG65Kojt2qvYKGPnffS3OMl5vFXO9lcFcSSdsEYb7Zg6b
ytd2zNsMWk/oReetWa/09kQDB6WdoWKftEJnmF7DEC8tsGG7NxDpkQUAxFqHFTGUld6cgBVFb9pF
DPIzrXQb4Zu2PWLzS45L64bL6Ak8mpVRl4QPuI29ggdedE3GRhQSip1Jt4tRYKM92tTXqFOPqMie
PbjJ8J/CcrDt8tDhSUs7U9wdqHRDsuidzRB9A+l+dWHgn9dguQKi8O4HATEAwdBr6i5i3bwHPuj+
ca1x5qmCzK18Aaf8OfUuPGd8eIIlApMrfFg03ONNQBAHKgPuhvAYfraNTx4eCMJ8HPzp3HdeXJAQ
qm/N0Ih76IloMpwH6tk39uDPkVd6TVRiEQ2lDdH2tgHCKmZJcL5adPq65m5H1g0CktdVQT/boiaT
PQWDfRipl9zNEIAmttCXOFDvaBMH9JrfhWrofZQA2+3tEFxvSUtE1lDuLEABLMDYkQZYChpEs9SL
vfhb779l0uJWWt6i1uvenK+fLW/aDxUshd+bXUTc+AIlij7wZjn5nXqGCuIeyeQNB+kVgwj5sa11
f5gnuUerHJVdvMBYXDe/5ELRPQlV5SF2WiLU5r1SsV7XrT8xmc47wAWmVD39jGa8+H6SYC5PzRqw
Sy/r0kQ6T/sVqy2NaFGbrUVbFwe77WY6n7SWEE1r4O+2djjH1jsJBCCA9VjSx6hBPx/zTRYyAMgZ
6dc5tSYnC8Ac7o3XQIRThWwZz+Xc45x1Sh/TfgMInKbg7Se7lLTvcTC57s1ft/rUT+wuHfX0Lbyx
Itt4boVYzw3dyM3WXouE8h6H4NCfabz15z9fjlZ9+chg4BblOxVpdld7Abv785mEB1oHwQU3GVoe
me0iUUenP19FIXM583t/N6fJjOCYXC7tuOEziB0eEOwTwLPtZAkiB7U2l2bOOGxaSIWAXO6gtwc3
vHzzz9kKZR7DmvaQMEU+tMy/ZnLwMYkl1WXcdah5bBZc9eq+attOB4Qj16qBSw6IoMtOtAvVUZjk
LkwE9koEDdHD/mIIBx27ES7c5IS48qkV5TTxoWwNSgolzcFD+vrgqxEC6GCvcZ3ZiyCg0nq5nlvt
7AVcyoYMiv/hT3qCwwC9fWCPFMbKa9sRfQtgfaItcCW8RfYewNsO1BAeISG1VTQDVoMR6D+j+T8k
tXyHM1VlSF0WUtTzderaH7faYk+SYDn702UMmToB6Vp3ps9Y4SHomtWBfZr6s4MR9piOoyqtsDQf
QJc/dZN+A3N1CYhcjzAiGzjzK4V91R5SlIPfY7reYXxwsw9mWBmYjpTtepnZUkRGlmgXbWGy7jKk
qQQhaNEeeo25628f8NJmKDiIzsTpEMKSDBP/2PHwzOoEpD7YUAuMb0txZXR3HSaKuMrtOOWy6a5/
vvfns0xHHjBvHG/1SEju7JJCHqdtlnttHJxwoLwoHagHHGTDg4ubtqqHCFrziqcrs7U5YMUn938+
OODt9/6uVi786xt0HJN7nw+fsOqhWeLSYHlH8vHPhwT90aEL3Zp7noEam9AUuYvEM7lIRA90LeoA
6a4nL2L8mXRuLLvRr3cB5+hAJuJ+NggB5W2a5npW5Jr623wkDvjowBFfGCZOjkaSd7NK+ktS89J4
77bX9i1rIchvqlFPUzawXaZZVto5Waq2qX+macxeb7DL0mbZTgBnLjqSfG8djUqTmSSvOxfsRh9h
3WyzwzXJ1LHXibkQBRMDP69G8yUg4i8wb/1If0LXAx8X9OYAPqeHruB9HQLwXxB0cZYO8EAwc+Do
caRCta+e9eLrgkJiztkwFk3joeBtrq6BtdFO4YO4+Y6Efq3xG4IIvERit91LA61EhEMN6+7W7rZL
e8LcF3B4ZDrBTQPUBz8JwJLctQYtCerNnE31j65HTZYw6AjB6hIwEPS6ClYC0mMw1t0EMeYXheJx
oE2a+8ghHv0YNHsyQLJq2W7EaL196oKCgo2+ed4YHMAGdUbe8IFZM0B9qIcbNJ8bg3pAWYbNIwNX
EnkUhh+o+q4Gn7Roi11oZliFdYo8nGceYaKDGr39w37EmQHbbZd56Uef8qcmnOtCei3OWX+aCplO
KUoAVSFPPT6Eln+uQ19FY7QVjElaqMyVE2YbXNuwwywBhdI+u98oMtBRl6ZHEotjE8ZwRb1sOMmI
7hFxkzCXxoLH68Uqttx3U/ZDtSHSboMzJzElcMsG4Eouwoky+zTPfC0vswPyih7vAhL1nTNQnxxF
OiJ3QEjHcPvBVqAoPfGHu23wkV8JzXIwHspKu9xA5u606rB7dChyEIRjv4aQXRA6VGUWglllMP3n
/jJCsCgMNDmQOvSi+qbftckEnwhDyFnqHUM1okBX/GH2aHaB5pAP6TzvemjAeYM6odBdf7+EAGCa
uUaNlKCNm9Wx9ckerEZYhQhgVCoiyB030Mg2HwHWSNdtYTo0vQSSg4RrCbgSq4YhgIomvjKef0Ud
PBTQhT5ojHpuxViinx7gApZpBMRcyyru62M3RP1BNe18WuhDzYh4Sev4FreBTuLFek8Tvfciwx4A
Odoqqdc4d8zjOVnVvBcDrQjOluO4BPcz2pf9jaP3cKQd0Zw2x2X0ymmbEfGNNTxwwA6lkx2AE5b+
qKeuMCE1iIeHyQFOWV3/ZplankCSIEY4NEeYkUCcU7xkk6L47mFR7Xjr57Ddk66p8KwAknZeVy7I
/QJxix+nWxXdzO4FpyjFgknWah2g/EO2RzxpZ2LxBKrBz4Nu+Vxn8XNgOMrSjppqGNf7dTDffDvd
SY7g0b+lmAUQbbJr0LxHe2CccWXXwd8JQY4L0p0GHXweboh3jmu54pZi5IolcYjYnWBrslOLfQw4
Eoe3AEGcgUIi/qmBWzjV6zFZJ3YG6VUFwQqhFlLHkCcdDJERUoqy45tRdD3AWwekxRg6V7GUfDs1
Hlh2PKmdhL6Gc3ZHR3BcMnG//60xfDbS3AYLUPczokYUqOX20JKeN2w/u3HSca7EclczS3J/ao6R
/u6GBSuOzaAhRnTqN+oHxUOuJXbKnk8H7AFFax4HQn+TuUODCHO/lHaFF8PeY9wChVWnyFsrAVgA
UEt0cbqG360RT3dIE2fLVbf8xxabUwpH9BJrkHGQs49yoEd0w1j6SKdjxH8+Knf8Ezr/26ibh7+m
Yfw1iuVDDduENOffZvn/48t//6Y6/PdnLPx/fvP2pwD+86u7v/8NgX9+1O0X/eNh+D1/+8W3yTX/
3xf/MlTn79Ni/mlsztOfvzbw3/zP/9lMnSQgmEyM8dIppNHbLJnbUM1/zA35l5k6/xdz2f7bP0Bw
G07zX/68v8bqYD5OiqmBWRpQWMCYSY5Iv/0zVifANMgwxeEXhARCaRYg4f73qTrx/0lJGGCSAiEp
crK3OZJa/TVVJ8SwwRTPnGJ0chLRzP/fTNXB9AD8qP9npMC/PvN/ytk30SBEzdE4aFD1uTZDJcIa
KUQb7UZwYgBzoy13Y6dgZjMkCyfioSeDKGcksphaHUHVj8VKp4IB9kBUpfFBDsE3DMaw7CCgYPgL
Tm8y3VyMeh9q9rmGDCM4CEcuJPtM5mXfok+KBOyiFVZsXi9JZVKt96RfHomC2t13AFc7D3ASmcII
ioDbSgcjgGI3KkjAxjNDvlgi6V/X0XFdzSnxaNUN/v0K9NfcxMoApR8k2XOM6SaQe7xXAfWTo5WB
5rL1aNfrlxpRqBMU+QeGLmK3zfFPrqOnUSIgqOFWNOv2BrxmrrC+L1HDGcRGW0kWYOX5ZR83aUF0
DcUBvCnKoJ21j3BSyGnmeGE2zu74sL0YZc79+hU4vE5QbCafOjMjCwu/CmqqhanivSpGTDmLQ9/E
gK5skhahy5Bjg0ot3Z0fbv2ed+SL14DVQkAGsPCQiuwASamF/ehWBFE8m93LuT1CF41zXBhd1FKj
oZiSii/tYa4HnutJ2yomLQAmAeEYCYhm19LtnGSoVeFwYjbNfazA9QngPAXwMeV1mHkjwrtZoaUI
xIL7wvF3M76RDvE6cWPAWI2M2QBXRUTTHetngF3YuYli0xlFa1Agg3UX9/Qw9jFQInTBZdqfZygu
ZRxPSCchzYMRDE+wfx8CPwgOmIKw5GvyYfl3R5E3nj3gh7U4rZx9Yv14x83FA6QhYJFiJl8Esb/c
EiSgI/srC0AHcEa+efpxCNFszv79qPRd1PqQQy6sDu+EcWWbsdcwq/2dgv153GAhpgghPUy3tGXW
SeDWAPN9lsldqNSG200fFzAW5YKDeUc/kFIYkN4+1kCFD0tPwIutO1+OV1KHV0iTmLXxa+s9u28C
OEoN0mWCAvL+k/6zdapeU+DT3bhtT6Pub2hiXYkIMaLN4Wp7oTmknrpEYsAEFR9w3wYpuDdtqSC3
Z8ZHtpv94afRYKAaz/thAs+jBepMKr7BQnsfPduUdh/ChrIrUg1dyMrYQ6oSGUoFAfs1U8n3elWm
UAbsNTaBBuURfMyYP7epRMo1JcBuo0L4KP8ffQbaUYgRWDnOsTgZvwUx1KU+RToQcOo9FO3rYAJx
Ytm2a4iGzOzB0stIv4tGeYr75NuSeT8UATmgfcg2cejfa4O1Yto7nM6gJYWosKHeeeH23m/iCKUh
2jUWRAWnDlkP1CSwTMHZLi+IyaOeSlL0MJ7AHIg9GJXfqrHfISCcAYgjem1UfOY+TKLBw4QhBA0E
F+Q8Ym3wpL7rZgN18DZvYcP7V2JR54NhwDwRKYzQKPlR0x+M7uuCOriufch/De0lThGjNw5h5ng4
dWIAe7AtoA/tPoGEq7ytqAHnl86iH4n4PYYYacir/Q/w488mOaiWVlyLx0A8e17jngTkqilIUBqB
erZQamEEknuV9A9a7DSE2CD2X7tsvdcxVy/WNMXIU6SlI7xLmW5ega9jzAiuZ9hh55ll/WCBORQd
9qkTb8IqWuH3rmI3mRvc24OHGQw9TWQADUZP6KYaWKuYaCZogswgfoQGQoXqWKAlCxJIbOtyYSx9
JnL+VHXi3xPo9MNpQPp0n5D4V6TMz6j3g8pGGNfCJvOR9EAfMa8NiVREOeoVazaLob7N0vskLLDn
bEDMMJ5x0yYB5law2wSuyc+23EQixEEDTs8DdA3IyxXZnO0mlT5SsZ1lbS+rJ6HCLmhhQWO4HEYV
GiLAWmXPMbqBKIIFXENtucE4xE9xprX+V9zNv4IaEWs5sGIaxE8dYZJBb+IdW+NvGwlLHaTnEFD8
fmI1AbCD9HMXg3reCCwz3qCSbUaY5D5GAMCB6vaBpb8I6PC5x0+NJoxnWeiCuWbk0a5tA6N6sbv5
Pzg6jx3HkSWKfhEB2iS5lShbUnm/SXQ5es9Mmq+fw1m8AR7Q01MlkZkRN+49YZY7XGJrw2/Eu/ne
bQUREknoxB7K1yTD/NLF5XtA3bojvFNjknObJ8u0u4MJY2oDQk0Q2ToKmzuoyIy3bB791Y3MK8pt
U7gGxgfewiW7MCzLbu3BVxvCtnBcbE4Pt8WtYov6oE+6Ng9z3xpoAOEVBZdWnjhyh5fe6zIkjEQ8
p+FzHWLX6Zh99h02malOsNQwxY/ruxHFFl0pO+qxICY8Wnd6qPluOszAjRdEy1BUkYgJZFr5h5E4
t5ao/6W5V610lR83QV7i04ZUoG+zmB9IcKs78k97aN7T3MRnbyOrWz+LpoqhgtUlP+Vq/WiS8hzG
MfmF1Ts3x0SaEya0TEI2icJsS6XSbwu96ZSRRmrkz4iCYrpMBbAvPFOBabxWCcPfkdtu74bFAZSZ
gWmou2fCeNC9/2ZjMCPCNOLQmShUCm2/TaFxKcKwOZXe8D3ugqx8Ln3NRIPgc9kobHYK25528PVK
C9pC2fcras91ds7kYZD0u+owB04bBU4V4SOorj2UHcIRRbu+FTmt9XJY2sA8oeldEt1+r2mgyG5J
hk/Edyyl6i2xCloZIAnb1Ff5FT48SAWX4Wk40Gkp1AdZTMdkmL5bUFHRpNsTBJ4+WpqShzm49TIE
mlhXP6blPcZYafH8zh7iYexGQV2SNbVrkHcQlRbTguOBwqgcvBhDuCYdqfSsmi1gPWbmvMoz7uqS
h8iGTSSSLsrpldM64W8SPqajqr1amTRJVOc3uc7dE7myVcOaraNjekxceDFdKuyzM3gfllvgL14+
e2vKD4VRKBydxomxb4n1NjwhzpTbkfnaDlLIsfFk/ogPddeoN85UgvLjGq1dvAfASsRM6Tsh8+GN
D2xZ4DFJEeZbi6GqxYU1xopzvScDwX+TY95qKGP4DMoeH/NgYTYC9MSEQnNvJq6m/0t33NS4iYLp
aOm0OCQl0z1CYoiNc7dVjBN23Zy+d2iJWjdfg6RNVIa9h8vTbp2kDvdN4j5N01KeDAeBPBw/tBHl
sfc7p2WLA3db4x0XQXGqO7BmUjz5S6IiAz7R1tLWyXUASjYi2LfJaJ+U91bYcOVIzfPbBP0hM0tr
r6jOxzbVm2AOJZK8e7ANK3n0m/kBZ2y8CXIr5+hCYQNg40WL/MLLm+4SlV1jlzl5kjNDD8b6Vnkt
o/XArBEDMOjQKXPQ9Zj9sGec8pUl0+A93qauyZSMLj+yiOaZFX5RMcsEkc87WRMwGpHQEKPfpQH5
HOxBjEaS4mW0/H3XMzALCqfBO9bik0xqIH0DPsyxuXb9wbYs4Doln/pUhpGBgn1jpqG44jUjtjds
Ups4rIeeGsEaPA9BgqkHwAbdcHFuKj47tTofXFlukj6J4FdhYMUlQHBTXBY3GyPTUcOuIz0a5cqe
d14Q34wWsqUzEhTrMQ9go2pgX2gdFetTKQCK7gJXf6Jr3Lh28VmxpW5fV4xaER94VFr3mrgEljQK
ayCehtlaVSUT/xgm2oWMgA3aMPHKLwwiUevavI5lQrpQ1IBI3hiafpkGFu00HZ7L2cdn3r4mFSJv
patm1+kp8ma+YW/xSZrXW8OwcVSt6A5CqftATkfCtf7RrcDOzNg/qC7ML1sEkgguFLJeSGzmZtGh
vuVPg5b7xsTAmDG4o9BFoFhmboaqQISMqWZryQHupQH1dYoHf73GHLcpMBmPWDbxLPe+FUfDVDFz
rtpLkNkvRrKOwRpiOPnoV1fIa9tZVXZkremO1veNs0444+i8eYdmddNPSU5QvrD5BX0DY8V8xD4b
c6L2+ZbnlErS5N8x9IsTZsM5iXmvvIXWidkqmYsnU+PBtWKMQj7//rFPxSbNR+ZXdqbPtYRyujSp
Dbemvu0Jj4JLczTNHf/1hRD5zpsW+FHkvr2RfLOLAWn05UYNNb5DDj5su5ihPPxq1bxvmgnVN0Hb
SQeBrTQhlTB/tMF4bzaNOsV5NW7Tynvo5+kuCfJz6pkKo3B+UK0arunEx2GRbLbEoa2nZ3ewx4sp
ypCMRskkrhHxxfV4TwxtAcBprBDzX+Fc+tVYPVWpe9POIAgl0bld0pYYN/DO7VJVyFOWp6Cw0P03
yUQfbaOMCYd4TZ/46alOui+IgG5kN04Z+Q0BQz+d7uoAv6hGImsroC/a9Joz48hu25YN0+RwWiI/
WcxLmCXLhiVqMRo1QnWResXOH8V0RO7P/UretMySN/XqUp5ss7/pBGHIwiruJ3GfLxOe3H74Q0fm
gxDMlgktKdouw+tuVziH2ezaOrgNAy6sRNf/ekZauy6gNEBnwHi3D4drotz3vm3+YaGbCTwK/LPM
WndZ4n8zQ+SBLMpjIOZToEbGSpyuon5WrffdW81j3u3tsD2sJkPZH5Nw6300fAu94+6CWL/2xM3I
HPqXtgTzofCPkgeoyPoNEGV7f/X1IluYIHEL6X9kcw7f0OpWnf3XqYvHubUvIBMFVUkjvZ2ei0cU
OYhFlt7oxjjX4rsZ3S/GGcCw4ozkkKxvYfI+zt/+xDtQFtObRcphyzX/zKSqPDCxt+fC2jZc8ZEt
yigzqXNFya+Zh9ZP4k49UvuzVzHqwsPa6LLdxfhatyN5610i+CGzOQEGwMUxtKjis+K79RsIUkAo
cxNtYYIRQS+ybyA53Ou6as5S4rXXhSRxkxXPgz+QjnxgioE9BWwEIfjM22eB9k6yNZ9QK18Ln+BI
MTW3XS7xZQVU2CKbYm65ztmYbu9GePq/ccO++imqAc36emG5nAVEsqu8u3qkXxJLib2DesXhD+dN
WkSPlFHYW+0xWmRQv6219RemeFzclmfQ9CN/7Pdgdo99hye7AJC17V1sEhOAVMysKBLwsTfp5H5R
n0y4ib8Q73ec4+6d/9177bK1xOCeEktLzNw5CfLBRKtaLQb+eidmt4oX4pSRTN5V3AjkFAgxtAxD
1hmfvK1mwA2D7x3K9dHzqN06eZvPY37vg0nENllsK9xBucSOrQ2OjXnx3tsLTs1/aaiHn7i3T0Kn
YYTXPb7gzPheSGsGdDkUw39TBcVGPEFjJkjK6stNjZeJ+Xz4oOsbO3eon1PZ7vzy6FdJ/piBq9ng
4NgvOKVa0X9zez0bCGubLredHZn8k90Z7dnOJSnExTwlnVCHuMfilNBD5U6+tmEcM4aHAVRKOu9U
Hs0nUxjL0UwIoVZWea169+V/b4xBEL2Y4ij0xm9bwtwLUpScFL4wdpQK+T+F9ud0tISz99fbb/Qn
1rbjddx1Ieyn9CF1wmvRz39VGtzW8fKgPTFsmiYncAjLzvH6G2Z8j3PjXX0BOs3BKU+03nwitAeC
KH3A30WS/M305ye+NYXFCwnGSaIiyZ76y6ggaxSgiTeGGZ4ou8JtDT1ku6yQ6wKwoIYjM5fVje1w
ZlapITZD95Q22AjKjzZrnrio256IfqOebIni5OIgwdOTP+Z96m7MvyCOj5y3TWRXOIad+XHC5Lt5
1hV9Wj7MfybD6I22V+wi8yWYPv/GBoK3lW2MWc7ElCDcmG2LQyo9cYOcBrkCaeS4N01qKCfLOSXc
4LIWRWmNILoGhCv6HuyChLKkDQ07fXCns5t4nxBEyDaPbRhZ7l2e5jgWbPunGfV9PcOcajMNAYi5
Tts5Da3n3zxXr2lj35E4eUpHMoFZ0jFfR46oB3ltS1p0zenf0R2Sx+aKTMblmcTCp6Qi4z3nvUFX
3QeT+c/LbFB2DEZESTDQmcqHobxL260pF2bqQfCDS4fhKi4ijOcWnvXp3gUgw4gSqGzpwDPJ9F6n
Pg30CPG4/Ckwwu7SJv1pgTiS7Mc8W9ox00AJwmscwp/wX1Kh3dBzgug+t3X90ZP74oLyfmuHwBGC
wwYT6TF306e+vygNRbBPfpJJ76Y5x24q9VPvqncv6eUhMeoDpJyvMLQOa5p+bplXQZIeSDGND8kn
pJxPwpuPaTDTJxO0sGPiGbBaxEY72FwDdQvH7AJd9IWS8lXxF0Oa5E6akn1KMJd5NZ+WXZck2efw
q6v9vwDsEga57hqPfmTK+MPmW1C40G4c/Td5RbBxx+fUmZpTDjNwI1Zltp3h/+W5fpDxrwj7xxzT
EObhZNP0TUUogY9wDtWOFgUru3rPzekCDHwPlWprZe3fiN82yhPrJfDnLSUZU2Jm1w1Pt6uPndC7
LpsOPhVhOU2UqJjboliM5rEBkoH/iYwtTK+sQUCoY5MMqGY4zsQffQ9aWu8fTI3pp5xze1/ml7ny
v3AMv7flMpzIKMR7aYDaKbziuVvCEEiApc+uM3s3fo7yIvIJ47ZiHp3mJ6PT79SixTaMBzdaEKz2
6HZ7J2jNyMrxXso0TaPcJv+wWPD6DQffaSGBFBjwZYZqF8rBPQfLbYk7cpUe9IFHRykr2WN3ha6f
9F8zWk6CaxXdXe9ExWHrOwue1/gHx5u7N6Ce2HX+aC7hNVjGFyVghgoXmBMpk9TCm2YwpZjEb82H
gZeEcvDFH+zTFBzdcOGDs3Ed2xJoF6Sd+1T+BlVOaFdcbIWgH/jhpl8gC7UuyWrDfkvnPEVPB6No
hbtMpPOtUcuTWQ3vhZ1es95AeyeuRROYgDhaOR+4ujjT1GGh9YuGGSeR99tP40vcYYPW7e+Kd5OC
zIVrtYc2Li+KJ4joKcIWryFnGx5pCwyCQMYYTJM0T2lc8iVeDo55RzENCD0o95NJpM0taTAQz2GH
r2Di8DsuvKvI+N0GT32ZYd7eYPa54BiK9wxHH2eHdqA2AUsJ/PDKKDE6mGiaKuu+3A5Nvk4p1Nrj
kJLNMQfMDf+Hu5HOVvovmVashxA1NsphVJCPsJkQn3ejbj4F+fYbwxdR0hpr4ha7rA9hduPTcbQe
wx0wwptwLi+dWeA5AgneFSZB9wXQFfONSHf2XTZISo/cxKMoSFfF3Vsf8gwzKamr+hwzPyeiQUKs
bcurUiDW6O3ow+4SVRt707FaLAviRmXqqbfjJ9tmBjIP7mcNT25rS2NjMAqRxjnpg4+g4R0XHa++
V5s/kzBBCtVE8V2mMWHa3A6TheoXItirngNnnY5jB8bSl1gfIzhACIny0QjbOIIIj7KVm1eDnQ8b
fgWIbE73ROMR7HFg/souuDOp75HFaWAqO/yuZfvQ1VZM65c62I2z1zSjC609wz9jSWg3uKYDsqFm
mtzNeOEjb2EqXgXjVfh2cRj9+pBRcG94RV6swLxggeUrLgicJWuUNeSjX1QThd0ckvzcW25zH3O0
GGMOt5FvjfF0k7rUGMStSalCbOitAr5V0p4XrgirCTjWXTI3/WoCBvN5k/r1h7YlrAjm4CpeoraR
326qd43Proe6+BpN7hGWB4wOyyVA3ZfnOUHKdqmLh9gkOTt7XxjWnEiSKDwZpvuqtXxroJxhF0wg
7PvYodP6WFfmvxZOmeZTMJIQPl55sdcwRgqvt1xtBaZwssi2B4zR9vMI7/KGkzrbgmTOzpb/aDjk
7+zbNY6yb2R5Jbp7buJ/hn42HO7zllwnIq37xDwFpyHgypSZwNYcuhu+ERopgrjNUJd0TsbJbi2K
cFtXkeHhuh3VFW+PPPoxZbEGvlJJ/dbmMYN6mxtk0tikjewhJpQsSAuRdfuEk7FNgtWbLIofF43v
EIv8paU6FRmN58hWOugt3n01cr07vfeRx+anj0fLhYmytwTNfVW1P1NbfdqBA/wnlDQdhj6MCjO5
5C+2A7ONdMxvk9UtQiuZlanSx9n3ETH9NIj8wDnmtf4QjFB3XsdcZMTd5JgOmJ7peVKhHwGVfiod
Rf/E+glEx/lgDfKOOYFDWpYcnEeLkDQ5ElNGU54ypbHmHqFzehd1ftsltDum4yqq8b444ewEJWPd
LHDwzv5i/5Wz+znZZBGwG9EgVvnZxhA72gPh/h4aLstfDgLgPkd2+cm7dJm6/q7wSUWUDbtHiPJg
hY0xRWzbqnU2fjx/KlhgOFbMEquNy6G0JHdJDaM7LMXVd5eL08z3SIZMBaqCSYIL8FaCKoCIGddk
OmK/2iyulV5hZDtb3t+3sujcPcDAvSuYWFjFJ9XmB39OwChHFioVhPYiiEjSSpQTkVMh4hFqiuEm
534/NF3y8mu4zAFnQm1E6UhwdXn9aBX+uws7pu9NyDqN/ortwdoxDSy9+jlICQSll9mdokwY3bEN
2lPTy45313hN+WGjvs4PYREC/1m6L9tipuFbOWDvmvJJJnedDZl22TYHS9hvSTIcObLeFejMY41G
k88s3uj0vgybfVmbV9MPX7Tu3gti+TKasqG5dS1QVmuef6EcxMqcbvt1F8f/tD9iLufZLuPd6HBt
klOdIHWLNl+iMdTg6xxxU4JqpmZpGPWVD3XMCeZPotwtJp59O6FFY5kbl5gw70JlnCwSFsQ4ELHW
ctVdhmYXNxVvJLlyufzFCqK40b9Don2WC7MCd+LlS5zhvkPRqANGi7N77Uu9JUe1s1r5DxOO3ALG
+INE+e0yzdyy22QWnICxWwXIu5D0lyw9lsV8ka6m/PFJzoyt/4PhoDgscYnf3BFAZO3vbljuAmIO
tdADFu1Ybi1GQcEQYi0y0wcRop723Babrv/GY70bi+6hHrvmjlm1Po+NvtRdczTYLUQGKCSY1Nhv
Yzy+TEP+F5a3wlDzdbGWj0aqbREZyRAwoXXksZ/XwKU55TdeQL9urJfr+MV8ZBrPg+UxaU1R2iZM
lSJpT8L3/ozEN/b+AkdvLpGvwtHjwZmqUzP+hfZ9oMf3abkBAaudedy1lSbrjsaBaaGDhhzTdoDp
iAzrBQ/oBprXcJaleWxtd1e3xm701MP/xe9M/qcuxCVOMYO1wBzAfW2RYNHjnfzCrYdNN3mYgzm5
kW15tI3aOowdjJJkkXvHsD9ml5uzbZnsl32cHWgNL5Xd3Fc+TWqc0ie4dpVszJIkQe+bBTPu+qGS
/X2ZUGxBhHzulXec8+mY59xDbeKhXneKYVJAzrd0fnKmV9t2sN9ySPRmPr+Q+6x3nsVAHIvcZvTG
F6vYA595/p+tsKKp3IUWrLCzM3oujtPQv+cb4JOJZptwpW+BzpLwa9wUgk/6WvviFGQ8qeWcPQqz
/xL4+ZHTeOOKEHDCwCIU2sro/yEsvPNrVsz2CTTebiqWb3b9DMgjOA0W/dKkzgcQfuav6+gGSRtB
erLecO3idPFAq66kq9WmRx4IIyfuVqp/+80rO9Y7NW8qhPExO+hReSou+UC6zbTy05yGxjk0Ibl0
uELj/EE59tkQIeUAM6lCZ4AZMe7x/EImkzEcMKYcG0PK1xk0013fg/2nKwnc5gGi1d4gyEOTzXw3
Kz79PrsvfQgKSj5Ytv6dwwE0DIyQpBgOYcYwcgkxuPYeXVhbV6fWIKKUu+ciLx6HKn/k3lwJz9tx
vLGDcH4AFxMitWVn0+FiNBvz1Ux99y6wL23u2Lt+5IEIevNflVfvQ59CEORVM52c/SCmuMmRr7nn
pjTqRwfldXbBl/rxSa/P8MQNbpG/dhJniazxR00MnrxcMPBfPqn2SaulSAytNXo3oA8ynFB5v+9K
7zzoUV/Z+vXozSQE51TwZXHobP17PuF8FUfZ+cutlNl8KUF9ET65RyCWKQQIOhBnZtOQt5Oizo5i
8Z5bkzt4+Z/CBhKKarfbTSslCti5zW3fbFwQi8grsKQSoFJuZpp7CWYK2srPoJMDU6y9C4aqTPoX
vDIc9iuhKl3U7QKySqb9s+v8rrtzaOxfs3CbWPKnAnO1gLvCoFVsNPc6sqMBy3qlYo3gsbqwPna5
p7GAxCe1ErSweS8rUUtO1l0upQaIJn3AuLjIVyrCdl5ZXEt87BRsrgFI17LSuuI5eOzbK8uQLtZK
88pciu9e0esEPfbgWMJlhi5lo7F4Kw0M3Nm80sGWlRPGM8OWKdBhJQgx0yxhP7S4j0LwYj6YscCG
NyYb+5O9QuNG9jVg9ZVKhmoVb7KVVIYd/KhXdpleKWYNODOHsFWy8s3CxHjoABwRph/gecBAS1Ya
GtPnx7rnM2lXUpp542r2D3gA1KRyQP9V92FAlzk1T72TEVBfmWs28DU0VZC5K4/NXMlsxhpoL1Za
G5hG2ERWeTTn4L0B6JasZDe1Mt7kSnsrYSDZgpdhWUlwNc4wspGcHRO4l6lHCA3r5jZcAszScOhW
opy9ouVWxlwFbC5eP5Q2TeA+NPUPTjXmdZQ52LW9i3LYPRfok1rpdTFmZ0GbFiH2gbU0vOcuzrA5
B/o4lmQ3U9O7gEK/Jv9z8RhTbPp+bLYwIl/83vobfATRrv6YWH6GrQq4GNLAvWOohVAL81I87osb
nHsLt5usOWglmL4eXB/WGyjWtkfCpvvKjewGdH4VlS502xjWnwvzT7rqKCxyd5ZVHY2GgT4ORI+z
fjXjIsuu7EDpralsmkwQv79xiGUcLsJ3vBIH+YKw4s9IqAojcLlyCbuVUJjzLgY5zMIeeKEDxNBc
aYYNWMPeT2hjAB0iStOpLv/+f/fC0nmbpIKRBDwCOPZdv9ISvZWbmBgYyInok+4Fqmgk0BXrNezA
UjBOIOLAtfw0DDj/bI3aOKAZHRCNXmg8D7s88zhD8ZxEnCw0p8hQgGYeF3Ku3pxdMmu4VOadoRpw
HAV+GAwzw1HmYRPN3SrHWe4PjNr8GqpEnsMuuzNjojSyAO001WC3kpU72RfytW8gUeYgKTVoympl
VA7AKseVWlmCr7QbOJYlwqHBnpOoMGFcJkv2kZee2mSKLUpOEAqkwJ6cwkrHXAFrnWj8k2ux181G
j3ZLfy+EMm7sZWrP1srZJE32RpjqNKwEzsaGxZmsVM7Mx+0MYw8jJssVswFyZ6ygN640T8eYtsFq
icitUu2n7OQN7pcz+dcGECiS+V8McmefroxQOhvc3ys3lOvyKleSqFqZonKli/orZzRfiaM56NF5
ZZAWtNWzL77KlU7KegSM0Yv+CgCX1gBM6+6hNywWjWTdcDt4bsEPHJ78lXoKr5+gwMJLGCCah4YD
2S8M2WQXjqD+FeaHBfU9nUniyDxJbrKvfmWs9mngbfX44oEC1lm5bysy9tgDrnWKDUQZw1/RQYDX
ecduIe5uGKolCx518JECeE0n5y+2+2o7e9NvSBrPW1mwKSkLoIHDLlw5scF06cHGsi6P4nAlyQqX
Nz2bBrlfoCVv/JU425HThiWCTwzsKXINGKmVT+sCqsXDsqEHvSlWgi1g9zu9xnxExcNjExUw2+Uz
lvNfsvJvjR4EN5imm0nMz2Jl5KqVlms1Or2twDIfmZ69ioVucMODfFAxfpDQF8/CHZ54n6Yd6x2h
8SYrl7cH0Auc4ddaib1V92K1q00glB8hSF+8zHd2z41nxsMf721/Kybavv85wB619riaiyzjEia/
LHnsHDd+cljHE4hXhpxcKKb/w/Y9Xo0uP07luJ58dvpQ2uq2mYmAaiC5bZx2u9Jwfj3DDfZWMz6x
NwgDKIUNR8dIyaiqKAvwwBpMCTje4c/YbKLRIosSr1NP7vQ7mL3PujDjCadKfq45Ijak3HiBV9pR
NnwNI1/KIPDa1829Ty1F3gt9QLXpCbYAiZackFzG92Pcd8mTHiH3pYn76TgouMp8JdmeNkczVFDM
Mc4MNKSmoD0yZGYwAaD+5pyCe8PxuoA/idtPg6bfCX8yvhwQKJkqj0XJz4IdvKRjhK1reWcUB7RK
fcyouSuSqr2jn2uGpZZR3yZl+cl449E0xncPcYmvgNkgS0cMlR4r0PqbXr9KKBnroCJmtAz1ebF6
3I3p1grNjHKfSQlD3peySUlIVOKm8XMw0OzxA1wO+FRWf2s+0uyZRlacA2OO2azq1F9HFh9LGubd
mXJp5qXgB/iswwYHcXbGJasjHNsl3AE09aIJ9vU0XoJ1PRK7TQVX4UE1CP+oaRYeADjKyj1nsw2i
Q/rMJTyAW7lxL4lvWbH9Y47iQXX6u9cg7OP6LINObPspXral+awXGxdf77ONgqo8LRXtC45ngovy
xlekwIsZ7EEx/Tiw0VfUjVHab6tCCA9WdnBeW8E4zPbKs8IRsQ04NdHBxLqxNHh3+vFE5X6thaMO
oNse83i6r2uVRbAK2fFlweuQ+kQukFTtrQ41WmAf/gYNH77hHZyBZXwqneTWnzgYANoHYZa/xOW5
mrNPi90watRAsPg/y6qss7Weny/89orWPJn4v9JfWYbvreL4JbLXbhbYMlsrhSI7r+guPahdMyqA
1HGK0oj3IB4X7B8Dl2wQi30HJATAw27OY71rTWGuo7gj2zPzSyUeUxxj23BgxmQ0OlKTelXTJTDB
jo8kt/DJ8EZbmEs0LmO285wXW/1xStUcZVj+DM5Ti0xyM6u7SfB8weTnf3AlJxdYZoKbat9BEdvM
8YvU4l4WAmsAbKwqTu+8oStv0baOLdtuODtY20VwaU3XMYMkBeow8W7t+QYQgoxig+HUMDbvehDp
jeQXx5c/eNPtUk/zoVry08TEcQYBuSHuDbtlN7uHemkvoagOE/HVtmMK1KSgtoayg5pmDnsi7K9y
AbxnLogrdRxHMnSBMXOje+Aet9PQkRub2RqY45UQPJAbFJCtHw7ZDcj5qsC+jzPB3jXJzNvKNIyq
x/kEcPNZ1eM97lYs96jKtgzoeOiPxoopv3sxOVP2zUDbx1XCpCbfQSgBjlFgq9RJ/ZKYKAqkHRGe
QvUE5Y/flzClyTiDF2q8elMDV09Cpg1ye6PAtdI9h6w7Qv9no5WCoRPEJ7+glpkDAYtOm3PUh3jO
15MW5urFm72PbmZ+epck9qFouF5cN39hYpVle+y1wbF3U67SmX0Bs/liBsmtbTm3aW2yeJTxOeeE
/Z4x3ncT0I2lEdwI8GsbXsMdqTxrk/jBb+w0xmawBhqTknM9l2foZNOZmMmVyP6L75U/E2Tmndbe
kbk5fd7Jtv3ijGlRMqyv+okVAzbbInBd6QFLlItUaSycUZPzODTdLsC77RbFceJiJMQAdoye7Z+m
BkVdh21COxTXQJU9CmFcyedmHhhMt85hGjwcI7UP/ihH73cGzZRz+ITxRDiGymDrssjA9PHqCI+o
oca7PhU3imDspp/64FLK/CFR6hoWCBU+UsjWOyqWrpzwuwmCMS08jMYmKxsfwpQKYdzS8wZHwJTY
z8CAoXZq12NOq/ByF8aEl5y5JsOmnVKEKAxZ3WPneMXk8qpgzaWOGwmriRTAzic+5DL+Sft4t8jx
VGiIqY1iHlajisytuhvLhXhpAGaEdWnbtlHHqW/OWmm1Ra0fYSXonr4d3YUR8YzZKAsYp2VSP5T1
aSxJmnoWj34alK8w99+yNoQTAktKx/q9Nt1H8J+QJ8UTcRjW9S0se8VwB3Yl29fajNlHwGXNPlto
M4qi2wEGupuS2cTDiJpB7zX79Mv/j1n9JP40WvCvaZikm+SzrcVwHWrMvowxy8T2Dq0REFZNrQcw
Wx8pq454c1yXTJ5t7iB5XZXBK2RbndhhXw+30ibMo7kD0lXYyEtGcGXHO5uupK01Kw9r54vFxlj6
PQKbi627qGgzGTXGtEuslq1zLrxA02HVt58/QnxM9zq3nzN+vB5u2mZwaVw7z3q20ttG8TcHmTqM
FfXvkOCcAenIZ+rbb30BKo/Iq2SBeDq0GEBKjpQqC04hPbTgh+j5/koWkOFOwR6dofn9b+mf5AAs
czwUMct2ataQgMZtXktRvyDj7OF6EGyYGPZ0OXenj3coqeBm4mEQWn+F/njDakJAg/VTKmOaXts8
sH9i8JNvYeFx1fg4g2U+6X7A455Ne2v6EO58NwT5k7KHb7vErJdk/gM0FRbx3fVKNlilUIUoRKQB
IgmeCuCOgX+E+97n1vfyBU+1b9xObIjaFDHMFtuv2CQhl1NVDwCS6MNkQDcsEFy245S+NY58dPp2
p/L2wwji29TrDpbOP2fb/mRNksLRk/4Ns4jipI2sOgB+Y2ZFtBDS5U94WTBSBG+LdQOJby2/62qi
kmPN7GcDEZuBDFslMzhSu3l59di0M9nMVYPM2eIcf0yU9doZ46lziuGUyfBYiOElTHhcGA8tKETh
ubI6tStm18WlM+9hBiKLzh7yWktJmcHU11JxiGfzQ4FsyN/crs1UFqXENfeqRvIkjI+XTTCj6t3n
BNINlKcpvisL/cgaqGjAI0GW6egOnDRE7Os9JsGz1WPsdPtWsC3LZpvSIxY/3dbs5CV0owmMR6nR
/c2lTag+mL6oq3jxJS4sdqMSVL3O47qWiCkA1nsiG1AGKEIyvBoTXYMuqYdb81ZW9IULcJt9mC5k
ehi084u0yGhP+GvYqkEaKTeY8IO3IhZoN+Jx9MXFdLr5XDYoxoFNzidNsx/bBGplrwPAbHXFkLNj
R6W1Chb90aoe63rZlyUv2bSux/X/Y+/MeiNHsiz9Vwb93CyQNDMuD/Mid/ruLrlrjxdCipC47zt/
/XyMLMxUVgPV3cDMoIEuIFMZQiqV7k7SzO6953xHkqvSu8N3XAy7iiRrYmAOomayJjOkoQ5vNeP+
Tuby4DSvOFAsDsw02YBWLcRXRgYut7IzorZBVxRea/JsQmRPrdG7u0HjmBXF0tz4uv2UBSXr1uKk
NfISAx6rSyTZO2rrFoNAQsg4PTm2TkdZQZsAtOCZDry9BcLRyfYz68vTnCYEVkYIFIcw6zxK7j40
z8C2EJ8WNi1KuS0XJLrw5RvpVityPtlNCINCrUrijompzAOQ/Zo69gOhDmgFSTVLUew0JaJUXQoC
WxcXQGRs01EAyK4Ok8w3Tkpuud06aL9JK0gdipomJSk8colss5gj1AnymRznlq61NGOLo+aHYLM5
eGCzqzkbmtcwzj/AO/urLqUH4pe/ooJjVcrsm3UJDEbf3eIofjEqmtV+Vd/nBeYRVPXX0Zh/txi2
bGte/cXM10p4Q1YjX3y0E0Ck72adxc8fSE+Lw19lbtvbiK1rJRo72vkiZTKYMfYigKRK/fsSUoVh
5cweXcSHM9RUTNAD8gljpLEV584mqugTEHnC/uOuU8j19CWaYct4/8tnQTUW/GwYQxYOQ2JMmBS/
27JfXBs1GhlT7WMK4HoyIRQwwAs7rDcsUzSYjeWWjF3wfaZ+4o1+2jOutMjN34dq/kab8Oq71amw
oBmoGIW3pp/FEN7CKXXXMF83Ts62VTWY7toE86mh+BhKakdVnd0x+woazti5japHQIerS0ErqNc8
cgms2e73SXeDHlGfyxTYVgRqKiOZt8PrNkV7vybebBjMDR3JvV8q/t8jLbW42Wl9Fu/IDwSSlpHh
ODEsXukCXbieAz/WBvWeJ5Y40a74xmG1r2sHycI+CkhjYqydbx3Rvtl8sHmORsDVacWOjFiDhmjG
mMk1wDCa+GiGtzNR0FcY2puRgBRwjMuYYcgowWAkeqaUDyFccc77FKiBYh1IcLbI+Ekv0p/ZOO8t
4DM+TN4+7Yk+1jSvrqRErkCTNAiBbmX4ESI92tai2qWFVwRpv8PZ/zE7w3OvaPOhUnRmmI0NID2T
bCQvckrBvFhjgIiZT8nsPVWENKr8Z0OqLwcazvRaT1rnaJm7cK6g3Ie0ybJv4C7xnk1rvNXDPqSJ
Q9IC3WfVU3XMrbqErNi/8yKNyOb6Sblyi/gBeQVyzSLaVYqCuBly0xsTw/BEVDw4avoBgJ5pIufc
esTd75fvlrDqnVnbi2qFoD1RjkgYyRRaYX6DMMFBT7ejkqwK7hLk97CW1qyVLSYD67vNuo85YcMA
3S1ObsZssIKUn3XB979KIdsYoQ/IMVS1cFBOuK3OGF04pDgobnCI9uttO4/5ObeogjqEIFbQItBf
DGJ93j20udZum47RYoj9heeFY9UYXIhNtu5dXYPWQ+/RagOT6XGrHZUePPILdpXI2Pv7nzbDqcNo
QQepywcOYAGWx/oDPU3DkYPxiIngq7fHC900FhwXipSss71ODeFkQbfqp/EVMzLdzd7xlr9r4b/0
zERrv3APQ834R4+ru2T0fy2d2JopPumoNKisoz85JWoTbfI0hinYtnkg1PwWWxXrrP4c4T9TWvU8
Fvy24CeIu9uAZH7XtByugH4/4jvAtB4M1yE2eGl+u5Y0LOmE6y9pQB0duBXRYvZ3U6hvKKecRvP4
SUJfO6LNTRenRkRk6h8x9v8N0Ak/iy5v6+n2FURF/i9/pSosqANH/iNSwqb+yH9+/f3P/0FCcP+i
pOtK15LKdUEhCEgDf5AQNPUXQ7BFurajI9KyDAEk4a8oBGX8RQeSoFxdGcoQCJf+DwrB+ItQjm05
4E4NIW3L+s+gEAyQD38DQlDSlpItXlhIAHW+c/4OhJBU9E/8EgM3yV+EaoqR0VoL56buzfAElj88
pQhcNgUkpUcmY+Q4/xAxxwzKUZXf2fM8gWkrydWeMdf/zYf4VwLH/yBC5aHABNn8z3/5t69NSUEl
rah0LbzPrs1r//lxi/Jg+el/1TOtbBtSVSAhoMoOOjqaym8fKkqo62K9KqKFyxkPIt7m4I+YvPfa
Lq/Z+agwqZN1EobbTiWnIBbG+h+/OMUV+PMHZ5mSz58DKFeJLjB3yN++uKizbFTHtCWmXmnwHiLi
goOggHcg53NhopgpbbT2usOGi836kmEhwX1u4OpUybAZ0wntAG7EC7EI2XpuxJJ+BosW7Z96DKPs
062t+1QiN66jel+7k31WWvogktS4uXjFgiGbjmFMzw7tY3M/+CPuVkxjqIyoscw8ODXxnFzoY4pn
3cgPywDojuXP3Adyrk8GHOlApMYnToTnJsz7+zaqPEdf0i8FpRqUs/jmJm64kwHCpDI2143osifR
zfP9P/4ojX8D43AEZm4XXrFtKsE28uePsob2oJOjzKx+NrInp8O3HibS9hwh1HFadIq2pZqb4wa5
17hYqrpW6oTzOI8mwjnorw5lzfX3K05ATv7jV7c8oH++0Eoqx5CK53j5y+Yp/dsLXVQqgk2BFNot
gZrJRihaZH1N/eAob3ofAP0AUHTxPJfsX0GpycdEUxDVn/uyx29Yf5Qpk0lEqcapVgdfWeK58Ik4
so2q2osqZtZFCUzLrmbMNVD0zelAPNbEUTlF3GBriIXEGNZbDfJDP+eOZxFVCIWndE/CGML7319c
N3BxgeliUSGqf+duN5ZH7Q9GzrL8sTCAnaYDrpt0rQXINuPPH4Lg0Iu+HyXAH/9rHQobtuNxmAtS
kwr7Ug9YtVP5ZLqBeHZi40ibCxAXYez73+8mo9F/bjl8XZOYKbsKjds/vkwKtsyfXuPCdBGmbuq2
BVJcCXq3f36NmYM+Y1TIz4xhiZ0cmXbUrXsZR/OKkALOvzE3CFaUCXCDnd0ka1qbL34icNSCRywk
Kb0GR0tQXj8cTGzK77NzqX7WtozOfkiOgixoqEzD7OEnJ8+vMQlqNWD09qXxWQdmuFKcNfHTmd/h
8unMpv8+gkOw7bk7zgY7NCcxJnrUjrY+Ad0v3RqyGKcoPPorP0bVyU+R4VSbR+gtT4gF7+xapztT
qJsTO889NayZaD8qfbZ2ZYEveazjZ0w/5BZUBwEJPbNCj2kOCAKVXbrSU8Pk1WEs7pjX3Ww9OUch
Jw5D2kfZmMkKZNssm1uYDTw+uBpI0DqZwLbWoJg9GqefaRw/p076CCznVfPHtUEhoqUcfIjGuCOi
4LlJ6kfbeJxLLAwIwUitNXh6527J7Y2vID4/iunWZO22m7mXm8QY77Pwux8i+bLYk+3MoN6U6kgC
x4MDoGPvYobFBpYLoNEkjPaFas913o6bMBXJKi4gr+b52dSd+KaS+9HR2vkBBo+9zgzFiSzrrdKD
IEYoN/3SNagJZuWYRVGcTqZngEZ+MPWAZjHYwGzp3NTTfZJMqKvL/K9faBWRf6Xs+6I0i53dZ/Ob
CUfOrrpwPUpTHtBKpQQeywBzXAzvwA3Le3tahFyVoU5G0SDbrPIHpQwHKaqKtqorIXY4sNrIympe
jRCSZoq3ZHDRRqcblVngNbEz3//+4ra+3I4TnzLSkZXA3HXqM5/2hJVLy+MXEJFZ+kjPwmVfKULM
32Miv2TyWhYBXRgzw3ox4geAT/Yeu13xI6L/ifOyoIDNGFk7Ug2PDqpyULLWCaN3Q12Ojxx/1BPc
dNCnpWuebP9gpNJ+CvX+XZJYwnHaMp8z5hcpCRu2O/YPrdZ2TxHWftOq5GtSlZsoaOdNFQmU+1rQ
PMOofyFk1d7KemZ8XoXhw8wi6rqtQpmCrLBvXeJfx+JSdblctUq4a4DAyKlAT7v9DM+DUgSPZoHy
3RHhpkM7+Fi3U4gFYgBt7gcfo20WP/zKvBaTET+wZTSrQOvdQ5F3hkd/7vv3dw2tXQQXy7+oqPfz
QR5mPSTVrWgEvsbfX0ztUokgw1Q9KonHi2e8wslzSO382hWweQgDvg+Yf0IL1Snd89B9df1LOiau
p0NQ8QL0+IVy2/u2AZWA1Rgy8ogzUTQMLV19DJhf9UO9sqXunP74okBahAudftX1yDraqqPv+7+/
NKaf7PqCrdGtuDg9nfEAtd6b3yA7iHkpuHNDhG195Z/o14qNm8r+aJvGiSG+fgUAi5gmwMlrpp2/
t135QgMZY9eXnQX1ZoySaz5M9b2dVdYRBomGMtWgUWCYH1bPhDLsP6OKIGSznRUgCR4Aylk9OZWl
VAfJqPn3d3nY0TaW04hkUEGX7KGlisg4xb06F/z6a1vJYxO17T5K9BCW0hQA+wH8WXeFuTPc+JuM
GnPZNQpC2NUr2oJHBi0oyKWc3kpADdgTABikzCB1NFIdYWJ12x56I2kPhtNPOz3L1rmGgPAOL8Ct
iWEB47/RtwzXtdQt3/V2+DLq5jMyh+Y+FBzJDAyntE709FDB8CEimoZR0OSHcqzbG0rCamvVREKY
DZyatd607i0NylsuZEUOetE+9IGO9nYxp5lY2Xaxm7uHqCVeoAwcpiCxcTAoMfCeZz8pz5LTGPvm
3hx8Ty8O+mTAFXPphKSIFd6Y2efkvSJ2kTZ9THsIwre0d6cfm1q0+RN6Ad2byTby2uXbJAMAQbac
fXOn6KvvuHrZPG+NbAxICZaYx8vp+PtLZ9vm1iiq9EW08DJzhBSIx1Fe1l3drAMbF7EkXmfdjwLt
yIAGmIFFSMyC43/ojijOs9ZynLUiySqaS88acn3HVUZuWcv+ZtpTcaglDi+JHZZRCE4dDPav2CC7
G06f7mZnnIciSXNB6zXM5RKR7uzrHOmSHBNjDK1G54RNj74ft1PIdu12eXyMQCIgKVj++Pv7339y
lhxnx0g8uJHBAxk+Ee1w3prfJOkJQAhdlv7DiJvWA/uwabikQ1CbJ1XKjPoa72zW4271HcPcAT0c
H3g6XOYBBiNoY9Q2pZg5krMZbTJCmhnQT8OJernGkDDB2FoO2HOKoTYlYJrn2OvN2cTWWdfbucte
Kj9nTjDO9tVNHbXsdL9+v089KPdd7GQPyDeKld2Q5eZGdn2d+yRbLMBbA0ueVw2lgMJWUoLlnYfo
trl34Xcbqtogl8K/bTv5qZ8WCMvcH7QqK6AO5yyw04D+oArzJ79anMARdogAUvwGdZyLARdDUWaJ
6jEY0fAKbPqKmn9i0uKad3FTRzza4dNcFye2tP4Wz3O7zRyXSIvYuWLfgTmqD4h9qpw6ZWbYDxT+
Upd6eW0BSjRW150idJhzHJTvWU++Wu8Js3+e8hLQ/ejUwOxUtkGWxE7siPRizzbTXQ2OK4TuR5ea
6MzTWAA9+yLWznpN5AwMZhzTh9oERTtDeH7UCDwkECv4pSvy5X7/eFab+B2YACI2Hz4Z90anqjLJ
bEqMH8UU9Se3jerHjtQ91F5qTQ1XbDqnuOo9cSzdEH85KDwh6t7H8TzeV8D4gZ4DEDNZcrLmJ1Sp
X5i3wifoCb0X0ipDd6QICu8vdV9XTFlK58wUozjVCVsXVVbKaGYTDPZ7FEOGLU1sRGQlPeT0Ao4z
KIq7uci3qahvko30wBFluJhNEYJwT060kJhNEhYZAnQAViVWZvSI5jJGRSNHUkYHGuh3dsQREUot
AzjnXgwdTmCbenLM3XVMktSZjHukT/V5CFFSTG1/bvriCmWMh2VoZhYLsRlB/K+LKnkBZa5ODSXL
XRvhMFSNSRileBHc9Uc+u35OsX4uQA3MGwBuo0NJPy3e2D3KO3IzziJuC89R6HFQtHy6/J4AIYWb
OXddEDKYQqjtjZ22aRnw9+bdUPraebI0z9UpfO0u609WTS8raiHWz+V0D8laEhyhrXM9tnayk5vO
bnOEWKQWDph8xkYdwCogLOvc8dJBCu4Mf0MfjkNsTi5Ebi5cRmdE/3ZPAtCdUzbBNbWzYaUq1XDe
wzjUPY4BqD1z/NZiXWzAqGADPhkCFQESRyoFlNTuDNvNT5jC6NP0Q0/0+CayrUZ8iSxuVFb2wQRn
iRGWl0KO2rWaG9iwojy2Sblp0TQcrGg5s+lbcknASQ/5PaUIu2FtQrs6VqSEeGD8a2qkdY5ebYUE
5tHKMfhos7FBI9IidekAirkYirL0i9H3BdFndBk5mNVjl29MSVvVZVJSMj1BTDXvxvTXjIhSC0KK
YTE/wbMsdlXh9GCRWMPacdyhL8URQ3gHflL67tztzoLg9ePhyegaLAHuu83ecldHpbkKbensYBy/
xgDHVvDqgCCFHGOAI98N9Y9aEGIQwRxjP3ynfcAqie4V00+2mdPpy8WPgKQdoqNuvJDLAPo1jupj
qJXnTneu5qBra1P4hAHE2TlI3LNfGxhPRbAeCuVvqya+jw0b5p1pfXcsIl5o9kBtak5rk/GeCzjU
7PBvRLdKronqNlM5H4Sj+RsGiilJe/OhImpmxVCrP03pAEbu52DVl8hNs/sp+dT02EH7IsfHLNd/
6PhiY7FzhzFFJArjzm1gEYfMrctqPp0X4MHoV866s2kxy9y679RYnJwJT5GMZ9hCMF2sarHaNA5m
0UAdRiP3JoK8KIMpoUg3SkuVbPqwYpzeihsznINIwPtMKbKrrMwVy2W7H0LCN8EXQqZIc/0SJ865
Mcon5fbVxqrERZUdGX6027qe21nU6PnKfvLSfPE75dMRW+x4WryjOi1jU2KdG6bpC+HBFqH2uJet
9Fc6UKTKdutjI3CIVRwmY+Q0e3pkz1EmH6axnDc9FKx1XrhfMXSYbqoQeTdZsM2fsFQumQrmD7xh
WE3Qpq/9mOU0AIPJ5J5xsOEgJiEqru/tHWwPPAFWwMCaEjOdy6cFhpyRerwqBWIR/IUI3EGhrHuU
ihz1D1nWoyMr4+dc891HaBW4AfTmpiXBsAL863rOghUCs9gEuNGsxTiFC54ufNLtl5oo1lAsDrrN
xY95SMj9o6WqbQBKLppWbmESG7U7YTC9N9i8IWPeQP/NR4Kf/TtVjru6Z/0P0bNsbVf7ALwB88JG
k66q7Jg2ImAaC46P3uN3RG9hXeqqOLYjNLTEORXkqbAbiCMOEv+KhPTKoUrH7/PhSEJuqOCgjb3O
hX2NGyuALvBPTto/OWn/5KSBBBn+P3HShEOJFhXRf4KTFhBQRGQ4no//95w07KP9Chjyfy1OGkpK
dKnt33PSqiqg1hrHf3LS/mOctFIzK4/z5uRr29QMGb0n8mz53dGQlgL9mDRbB+P+ncJGcmfR7sfS
PstLYodMkKsn13CIaAvYS0DuYRbdMqEgos2mS0K91xw0UVBc1HEJpjGwDnmKQrtNArlqaujSRjnn
R2X7qHwCGAn14O6CWRLe0zE4l3G3NnybUsz0R6zxjrMGVe5uSCa/0+s4Pci2eq+aMTyPotsnKtz7
GGO3EVb+85jMTLyz+FA3JfG+1Xs7IogyWg1RvZUBR9QzVJvGgTJyehG1JN6sNBBSUl76C46s6QPt
gfISwI0CtSrR9WBd80DFGhczT/aFi4LyvwNzrVXxV5fF/3eZa21D2aKm/T+Za/9VmWtId7/a2d9b
Y3PGc7eJB/XS0j/fNTVkgFQMmI8S3wFpibEhVC3+9iK4+KFZeDqgxytCWbUOH4A9dUSNdAiD+W/b
CQ51E2IjB8qvRxWmOG09DU5zry96t1GmX4NOO0FPPnzKUw7n41tJfYpDFZZPzvATLIkkAZsG+dqN
8Ja10XiG0hySmENRXggSsCcT+0Hja6++SDaEKMOq9bXooKzhVQ790bWn8k4rsAGHCS3gSrS3yYwQ
qC2WkFhBD0K1kp+a/pkGX7BroN63WIltfEZN9GyNEmZRTn0VBMlL1QxkIZsvOaCcex09GkxfAlNj
ABCrNBxRkU9jtLHRUGAf7F5wK5q4TqZ7utnRdg4/yIGkEqyTZDXhUxNMIey8oibyocIzFQfsZzbV
iVH0OlMZ0Xke9tThU4csRQoqwjrsl+scTxOiZVasMl6wD4XzaNvpr4Y8urlKEemk/tFKiO1BauwU
B5O24p3e2hjM47dxErSD68c2VYi7DNJZo0p7kDNUIdy7wNgm/9aYXQ9WBX2oyQDAbRyCqmuSEaDl
TX02HMIRsoCxxJY3ghZBUWTY0AvMZvNAJZh0B7QX8bpS1HwC3f2Kj/7gWtmiPBsuva0frO7ZLoph
YyQzxl0LzXcbuHQWHKCyfbtu62BB8LfxBkP6xukYZfcVGwzLL2qvj2XOiKhTBGW0M6XCThI0m1lq
r5U9+rChgKU7xIeievluQ5zU2aQ9m7l9Sbs+OKIsGFDggVLOU3Ffa2fREUrcITXtERSWo75uatsr
yenNMemVzPwWApJcZ3aAC9l/Q8a9kIX974C2zGBW0CdbZMkERD0piL46KvhevRUSbSAFxbhqWmgA
HTbUCAUid4gEfKY2Ezk1d84VFRb8FwPtJRf3BjII2JAdY0KHkcwrdhExYxeubsVvy4jygZLQt7TO
Bh7GO6Ae9MoEXaw53zlVOayHaVC0JIaN2Tqvid7+TKv6JXFKNBOkdzS0jlYj0uDtEEF0QPo4RrhD
Iz+GwNxDcR2H5Nj3WNz85lbaESnhRKNVuvI3LfO6TQ9nYOFMi8QKiffpod0KJn1IJb08zvMdza7s
zgUOtTKFjacsXngpskNg6KbkkLUS+WGJFKdLxHAPQoTuWDxzuTA2oTzEMwrocpyxO4kmvhR5hVic
1NbR7sXdSNjRmmHvXUJrFTp9WaxwvS3ZqoHdp5sUlM7kglKxrzYWnF1BS4K2RBfTmC2Q5cUWvPvB
P9aG+UiGdXAg2iNbyTR4ctHyrZXC0TxPpEtIhnxGS3JtVMT7KBUQ31E38PxKoK04EnmbkKxAa54N
GntwjgBP4UbFP1mMD2XebANcsLONc1NU2SYu4T6iPociGs3Y2LIGOQ09P7JNbJx5WPM1+4dltt8s
DfaKRTJd9bS0UJcabyl95ZWCyYDT52ig1T+PuIQjk1aS/jTZBng9WgHWJFEdp917OvcnjGj+Peyc
LJ7cE41QLKbEMawLEKGktka+Px+iT7NMjS2i1m+rN8m2JuPeq8YABkV7a1Lmq66Nu7xtF8SzBcfS
gfLLRBRzDgNja4FGmtnBgFqZqug7EJBPcUTdDf5iGsB9TaKbQJnZWru5xBdkjjz8VdanpDUAe2wn
Zin+w2D6nz0QIHJoaaPlFpKANJgneJnDD0TVHgHXmNYVDmICXI8NSVWexe1wGLsRJ6g0D7GM/G2M
h6GYrK1tByYhoCOMdPOjw8qNrYThi+Ub+FMYtUCg75s9hs5sNbU/0Y+B97NdRdu3ew55MpTBKc82
J/MMrvKEvSxRP1Im0+T4Vg9Vg9JzMHS5jWlcIhcf3XUn+hofLDEsRBEiHWKhSWzzEhTGcjZ+V4IU
qP5hMUxvYZhhHWnrJ8jIqFIHq+dqWARGSkQqpbQFAyY4GEGuXQLdvU/USCzZfLJhbntB5qJjCb8L
JksNHhfCNjRiACBg5bI62pgMf/9znCvIsdC267p+1aoUYrUsWyT3DO76rD0o8lO2bp4+qjC+Jklm
g6llOsqUxRscQr8MF4HsfJxpyTsZ5h9ufLQWMaP0rgjWtZs0K0IurFXrR8mhyV5FnJIPM/QHsAV4
IBmi8vDGm3nQ9kVFzAvhYARvcGiH+0c4XJDJ7C1pmAMn5gXyedVDJu2qF8MKfoawj6cQT49vIT+I
2PfWXW1EG6bYxBHhx4YWIrkjMwyS8sswmjX57hB1c73QrpX1FgeGheoOlUfbzep+DNKtRWwvFCR/
49aKppn1GGYYpS27LLxFHOW2ebPTO3byCTlI44AIILTPcyDPeJMzhCtI3oAq0vqrTCtaaRUEq4Cp
oktHmh9/M1oMlUZCil5Hpq1XFogg4mhYO8x79/VTCVPpbJbuPklrLEsdYTDcTSwmH32aPzgjiWZ5
Pyw6Z5jnicXTRgvTcxVPStKA5uzy0dqqsDojftNOg/NWNRU5ngl0xRAGyCrBN5ZiNMYr+Strcphz
dfMRuI8hyAxgWZZzSGtLPys9e5lr7stIOQP6jLC/gJS+hjUk+Ebv9LfYzF40Ze7Ssiy2bsvEt3yQ
nLvIPBvIbfWLX0kODdB6bTQkKfhVhHQUsb3zUU9UfOpAQYXdZ6ACDnI+Kr8o5E+NH/0iySSGkkCW
o1UCMCfduqpPaW61OP1YqyOyUtUkv8l0Jw0wnQOPqceqQhutqai/5AqDYVWkXtANDzVRqWjrsnlj
j5qxc0mVK7uh3st8ZJSJAkCo+7ydtA+4o+kd0D2QE5kKrqO7jRyWewbEOtmJ5FiRPO+TAzF6XWsf
8Z8diB0imAkjpi6bV+z4aA8J29Hm9gIWflNmhdjkXSTWTlCR1R7ijuhzOsKGQ9Gryz5cJY6eXw0k
OneLdwKX3dBC5tc2tYagIklF6JF6dMabxrauwdyLMqI2GxuzNjGq+9x5rxgxHtvJ3gt4aKvShLRQ
xIVngZdJ4+jBmMLtwI290atmF8/M2Yqh4tlYkh0jdkMQhxCyTFXtmdev5gHHbeU6XjoXwQYeHsC3
HyxXzqpPzWvuEi8MEyfZpIUS66RyzHPTJJckbXmp7aZT8Y7gGrJwLY4BQke1avls7TFn2qZNQb2N
ySkmup3kEaLKm+cpJp7FTT+nhRlideosSDxYI3NCLUWWxqpHFLHWkgZrBJAf22n3oZqe9WIz1Yzm
ErJMYs0Bnud4TY5RkxCVz9yIQ5JFLCaxYLTDyuVUMDkN3P7DmEQoIlK75EEfryGOGubG5tas4o9o
du5d8PxYyYMdL5zZc1fcCtmRbptEa0gqiE9SEiYs/XMc44ep0PT1YKNwi8EW9LrADxBP0drXu/Ms
OYcGbn3RNf2ox93BDiXjKxeIIWGwF5RSNxEG2yKBo2xZ81vHhS5CHb/qmw3zy6+9rsJ/IzVhYwRA
3Y5oo14bCx68bZKXtp0vVVqtiwJ2vznUz9p8aLrwhWWCfGhgDC0jxEPegDBQLZ74UWexijpnNdRn
Kd1DChnwoYlrtrHp3Brle6SJU5RmEETD4WnGnXuQQDy7KXb3VmL/qmSMHo7gZnwIBVCGzAZIIGSD
Mqx7tUx4bFnF/htH4DWLGnMT1RJiHNHvc534kAjo8F1okbrs+Gg2NQkc6JTaOHameUlNxaxaNDB1
EiDcCbKtHczxlY/WDGyBIKrcQtqjTxmwAQvQocS0ofQUb5f7weFsvhss0mKYDCM24tB1F1TsAwbw
OaCbNmM9baNJsn7qHJBqJ82v1Iq0HaRIHcMe5qBFe7Z0TtFN556keuoQ5eXoYNiMyH0GysE+ZYN9
sIytNSKDDGfY/gn7GBKCg6CNRCyDdmxk/RoELjctuegQ5pwluAxhJTqYSBG6HSc+zp2BDCOmbFPA
+Sxz2xCtpdqJcOekSBWzSvtJ/BLED7PcjrE6AtT3qQTY0YAAwDIbIGkQD+FHOeCxQpWbGCD7EVDe
CxefxN5AJ1y4l7dB4SbMAS3qmSFXCukD5QfATVbeuEiBj4xpuGU46q8Zhq/isXIZn8PwJGL2mGEz
75ADWPNXFhln1uNpXSHO5BmAN2G/tmqGpBCIPd6rgGMBZo2mqji1Z5wAw0cHWujaKfOfDjDLqJQS
VBpDp2pCiJSIy4LF7Nu53LhDxNhRYoxLtTkhCPCW6dq33+TWAx1Zo7K3GePSVOMg3QK2NfqC6RRE
cHx1jp6puwxgQp2xc7QhnjYt9uvtlDccENFDmX7PA2+bp1iR/9pawYYK7snInI+5S7+QjOLoJdQN
BUlKfqFxoI6SxCEKe6UH+a+qtp7sEWuiLbgBGXriRPtwJVKEqIMVMadOyzIUdLvYEh5Ui4uYsfig
Z+4nVW3rFFYmXBSErsnYel+dMDc2IPZtaxmkujidXHVOjFuWLiIZOTQjXL1mq8GwGi+Pq6ywDevE
GFg+WMQALeDQ+yAZec0yggcWkOxqh6zeFdN1bfCvMSl6e3M5nErnsxbjKVzKVZdYNM/u5l2h18dk
Tr+jStibZmiJ4D42oX8JMasTk6X/yjvAO33/zsEMidKAX1Pi4w3yBoRKdR3j+BPMsLlsRylhtLoi
9bkioca9mBF1K7If5rWk/3rkaMNenctXSDE/dRKwNqqGIBYEndcJF9xtK9EomEW2k/2rX0e+NyT4
s5MCOCEuvR3xT8cx4liaEbTT2nq/9oMKVGNnnhJruBU6BrWyrWEWd9X7hKvqrpwgnAm3PWkI0gHU
EiUvOPj01kvFkJwoobck/MYpFuwG8LOYjD6nhoxjXMug4Gz/Jw+iAlKNB9tNa2CvKF0ATyXfVWlD
ZiusbSb7e3iTa2S3R8KkAC2r7saWwUKXLJdLGmurFD8nO0TV4vBA94nFyXJE7bHX+mX2TL5u1obd
XVgNeNTC8A17cbkq65ZTmeExpb+2ZvjVhdpxxgGCEsX+zmFQ1NwIXdshMJYFWgWTcn5kcyCzOidI
d2ki6/lPmV/rl0x+IWZ6hqxxgsIBkCpXCI2d4IPoo8EN0dHG3Y+pdTmqjlg1ZbUQrGsXuD2R1S1K
PTBpAtexsNDUJkdaUF7gOzw0tfpwQ46amHl28US6rqNF52xpiLd5bGyGtqu5SuN30uNNl37y5qSB
tYNHyQtWI77DIXDuCrf6JAH1vakDbZuLkeNFCTl7RLJWWNZn0mMy7635dcadthrpcmkZClig2PBX
cuOjGwknRYr4v6g6s+VGlSiLfhERJAkJvGqeLcm2bNcLUa6BeZ75+l6oouN2vxCWy/dalkTmyXP2
XltUdrW3ClRXtIEKumDBw2uBw6B8Wmncn7VHTA2Z9I+2I24IvX69viNx/szIdFwklh1vygHtnj0Q
dUEQ3IFefHgJI+1uQBK0uKGBGLbex3MeXmvjq2iGH0lLRouI7GStt9Ufpv8PXjUAAuhvlrCAQOtF
WHMtci/XdZiK5XJ4FNJ9cSNxCezY3sDarhA7WPtcCoPwJD6AMteBjSoOtERhFSuW3YPmI8OjbjUo
ZnLGAToL29QFeyOOHhmBzUvAx90qdMx2oVOZbGueD8Uh+eGj+nQTDSIoqx8Ahjdobr87NvCV7zu3
yuCY3rr9Y15qF+MZVOc8jLDYFYeCz37zYZhFsBZOc4WVA+LgbmClW7Vp9qXlLZLhrv09VRy6JgMs
V8lSc87L/DhN2Bh7DUxtIaFHB5Ox8PIWGl97gVL9V/nVN93Ce0+WDfc92uJKTtg4U6ntyrMuIyxC
iRevRksNBGPhGx+QJYGxZBvJzW/wCn2u2Lnt+kbyT7tM2x6W/9YyidZxHLXxOJMjxeZ4F0MM9frs
3baHq1FbwdZpyPyrQCC0KK6zOOBWgfZA2vM61j7SLHt1cmHTdZ4494AuleTJRtOIRkauTZu/oExZ
VsvylPn+LLZMyAGpm13lx0e3oigupLEzCgDyecmZsnZLUIQGqK/cuuoj0hpiug46rz2wxoOuBn/j
ZiHJJoKeryzL97qS36jAWFoDl72/IigTg8whUuS/eC7rWhilK0ZBtE41LJhDnWsE3JUzzBHpXNju
NbefY3mIvanEbSDNd+mmQbTVOYeIKCQYhPIfGLe6B0AEISFzhsiVfSUX769pGsDDyB9mpSzfacDT
M524rTv1XTbYWGEMIssrxRtOAaqMKFrBmLjjc7mHfIqo3yu6iNMbrvx1V1hw+ge6J1ixzj1ZWyR5
U19MOa0G6Nef5RTMyd/TJSyiRx6vyZFK9i3J6BNTt2PlGAfSGgFe41OgVmFzhRQP5CdajdoEZm4A
5YxLDPZwOxHVYSfVMScfm55S91Ig698gGmf50w6Ao1CO6eObwfui24CUuJcE3tDMv8x66NxG+VqV
7svkaBQx7IMdJ6gxQNDPtk1OUrsQMWNIgwOlm7XfQk5q2ztxthxGZPEdVShbO5Cf5jD6wIRN50fp
t+Ey0jLa3nFuLTWb2LRItHuHPtNBWfrZ9Fc0rMk4gyu+6qPgG7pZvC7mg1VlNNdGcOhyGE8uvMkA
mAjyZoS9ZMvhy7CHftdiHur8BgqkVX7CqryohJDeqQWUGWwo9uxRnAuzazeOBo+SVWYdjUm8NNAd
Y1KpfhSzqB+N77INfHOBg6zY5FG7DLAGJsS0GlM6HqbsYcqs33QRLzRWg6uqVLeN7a5eyex3jbsH
Gm36bjnTa92XCAChlLYTsc4FhzgEjfbMWd1xgn5rTON1mioc1zGFTt40H83oboewIk0EPwdbwtrr
xSOwuo+uLAkF0TU8ylqxL1VPLC3ZVnZgP2wj/RuY0xc98mAZxs0lyfsXB6QPK0W6wULkLcmjJINl
4E0oUb5bAv81RdtS7ylky+rgVe2HZVvd2dTJjJmamRxkd0thAr5OJ7k2XBP06FSHBLyH9w7tMP9O
+k2iU6fisHQoIRaj2a4UK/2ioDqgJBs+qKT2bsRGVvjspp2OeDvCHbjNAE5p0DOFrFmmwhihlvkx
ABnTINEjkurv0FbImwm97JRKCBXuRauYcakWi6H+HSTZTUHTp89Ml7Er40U1wqbUiGlae3kOUTHR
PhTupo1p599uQHktnegcOOW+JC3l5NJM2VlDCJLBhCjKZkwLyQVLVboU+ea595DZNxXoci9VGJQA
WheKD1BBFWtHYtGRRbZoLW6wLjdD+qRK0MnC/9gQuUi5OhW7jMQdX+uZPpHFtyQu8JdsnEsExaFX
5txlPNJaBF88/wc90tOVXVIo57WvQFqwa2OdhCQDsGxZgGtJNHLD2XvouU/kZ4aquzK9IbmI3t3S
cd2NS/QN7NyU3mv7a8AYuMm04lsC41gkf5UNJ1wHQbokr5UoZKzj68gOWvr6lE5z+ZxqnJW0AfhV
G4UHp3CZgyUjfV/zFzYW7ZzWw3nk/I57JH1ncMNgyV43TYw4MbnCxrwEjUUVqC+LdLhgTklu8RTe
xiyC+FlErx10G3e422DWOQGFxyAe09WYeVvODPa+yMPPnhDA/QDIMa3i8xhPfEyrQN+QS2cf9Tzy
tqNZE682Rx9q8iM2gmxLubktsmaddZjvyPFK4KpAd70kCBuJIQjeOxW7rKv0ZKwH6bfBNiEZCS09
NC+/hzcXDS8h0k4Wo+IbGoPZ+NyOaiLNCmGlpaIdoO5uZTpgNMwU6qwTpvc0sMjfgjzsBPaPKJE7
M05HGkFIZ0dnOg89ubbtMHzbxdZTTnf0E/9AtgSTKD29m6Ef3ugEcf85QGpPIVDNBOzmxnNp2LTR
YyDqfO30RAmbztJvnZMcCKFMnJwop/g5tFwHQdeenLTealFKpDBONoSm9tKpQ74Qif/qoycf1UjG
TkBWOkKRKSAYdszfwR4Dt1aKFPGgPIETWIo2kCutetqdXwpPZFtSgnkd9CMghmytFCQe6DprCP1U
oBPt2KFI94GZAd6h1Eijbk7nkvRpZnVxOZTmJhFs9hGEk5Jqnco7Nw/FPBYouvYWByhmGabO09IS
gNUA7VnDKCHrZTjixSHQzqB2FXN0jfcjIydxaWrqC9OLi2h8cP/CO5MPCFLgnuxV2Y/WNmnzGp7z
eAbVeE118MxFFeoLbsOXASzcIIl87xxSuF3bf02TWO0h4hErJn/GoUO7QejaRphmSTRjuE/xiq6j
cm0MTb7aVtgM1n1Wutx34EAAlESxvkn96KA14TWZ3JDdMZrnlbxhjuKFxg4mLnnxU++t34nEmR3R
ItU8MznynMigtYxsB91y5JCPIcWhETDou9oouiPsnG3mZr9KLMD7oZJr+BjPDuYvnBP3hgpvU7O1
kmLsLCyt/VnAkO7m2Xplg73KB7FGd412eKBAhmo4wnN6Y46Gy32eZZZj9V1BhV8ZhKBTRlGdyDRZ
N2FULMX47RgcukK8UWDHK2KHvfHLKkADga4taeCRTt5CM2Nn3lls2nmDsyOnCb6uLZeI+4k5Y5RT
npFn7R1JdejxOSMBDrRVLhpOYC4dWEMTcpv1glRh1wfKUxCxKkx9o8E4mmp2hgLE13qqSSdWowIB
YvPLJCWVAX/P0POf/DbTj6hLJnhe/gAetMahM/acFvltCyHDM96WpCD71YhB+fplvqy9Q8aiw2dt
2urymtPto7/Uhis0FP2maIP3tlJ/g7i8AkXShwiRvNZVlynAks2qADPGWLjDEVoMubIVRiRzHdSM
NVQQ68x1mrNeG19Fx4dH58emqD0Jrz2NmlG9kEkOUxziOJlo1ScELkn8W3impWyjm2pH9vQFn783
0LVQQzTqNzBtd7K86q1nQkrBmPmGO+9PBPxtb+Kb4ixsbOF6dhuaqbgP+955iWJ5dGn/73A8fGkW
0wNMIUZ0iWmDLJ2R4B49DuKLLxjZDnFwFZpvmTstw9pSza5RsNQKqB9dlbgGXp8ptprYd7dWl/O+
khR+6zu8Ik2nf3ccNGkeBQfUJsXSbD00/mZ56z3HoXqKb7nZnL1hLI+F10DGd4vxrTVLjek+/RFG
tQe22HKngXnaDGQzjqI5JkmQH9xMY4LkG1OGQ68hW7MaUmudNdGfNCax03KnYT5RxjtpIS/Imu7O
qadCFtDDRzNF+KOMieCaenN4Ub1sLnEjf5iMxbPkxGc52RMv9osAFX8PSvhkea52ZYbxXagBS838
qAPjjrPbPeZxoZ9JYfGR3mO2Z7Cya7z+VA692PkW7L6yoo0TjGFK6oNJkmscjetu0rJDk+e1sTIt
P9khiXc3TDFGkovAjsn58vyqE7p/qDrv/N/3K80k5ZIkv1105pRVv5YKi8+Egh9Mgb8UiHDu5oAD
jVCzLZF4aPkbWIj0k8GxB663T5oq2JYu1QMqdCyq+OxXqTDaK8GrDtZXfg7nEROXOPpZu5axpuQX
MMECQkOBTeJSnGMOG2ruwRn2YCBW3M/pN6p/1joSRWItU29jOqGXl/P5u7atNyNzf1RhONc/xvSQ
CQMDUhPCi5kV0yNjdevDtLmHva3eDSBcs5SP8WZ4k7AOnv9J7gjn1JN8QF8WoEoAnQD8dnawLVSI
AgjX+/95yLZ30Ur7UbVGd0urvfQFqL75gqAj3yP2+dYRSsixNS+e7uRH0jm2nT8M8NLdY6sp/9Km
jX3ppIQ0MHibLGxg52SuScSc/pbC3YPrnTqHPsjQ4k92cnYbk+R6YR3F5FlH7nhe2IF1N0xs+/jf
Zehi59hFDvY5G5Iungl6lI7Z7DHlmXfy79RF2GrnlqlBEmbV70KVJe8F7nZQTvI+9HryDo7kYsa9
fHGdJLgoo3uUI2+80luxA4w03C04JsR3fEDjG+7g8whwT4d6A9jCPmtGjqUXM0fdOffCSj3ChyLv
t+DudcwkPZjAWfbxRISdXRImNym7WSvL8XbWLGWy0Y2sG6qTXZTE5VcRsRE6VfqBweyQd661jTF6
EMoViq8Qs/giz9KZbWRjqXGFS6ZpzewqrG+JdH49QSGR08023/cwzjGqAimwMRLT+h9dYm5jw8p2
ZSCi3ZO/8bw0fIhO/z0UjAAWYVjsBM2wnda7LlIoEpvdtHt3x8A/Oy7TLgvpw6o1a2sXCD3eYI3Q
EdOo/mGUVbjq2aT3ILfXQVu0x1QCG/vvYnt8qLNy/nuzvXCkQCPyvxd/lqf2rn6uyFfeZ0+LPMpY
WLE9NANlymCJkQqM4WyxTPqmIchUW7dISy5x2M5/bnFUPiPHhZ5jJLJckrWRRiXBSaX1Dku6vzNl
aR20OhDO+vllF2ZgNWn71S7ACNHnBLf5BhuEBeOiLurbmCC/y4oxPfQz/EJT3jcMHkKJTEcc4baL
Y6R9ghZ07bXb9d47GzucWChtNw5s6FiiGbWDpKqAUnscvYxwA20OxSGZeAkZLH6xJb2ziZmDYLd5
ThLKsDmkuJU3elKcCCBv/xgS1GtqqluuT5+5MRZLWjo6PJVxSYy3swZnpm0N62LjH3rwx7ULi+CW
k0UvN43MDwHMG88qdOpRa9Edl3ROncz9OfRBeLSwjTNcGBkVesamy0KQmkStUzYEHGPSIt/LRuzh
pyC3G0j3LIoM+OtM9U6x9S3tLEV/N78Oz4uvI8Fpy2FTm/Cx9Nks3BmKPLHK2JuzB9z36NGGIfY8
IaZ6mcAf28TN17/FIpnYQgZQkcTUPZjA0CeYUTclioKVPkF2fb7z+lRDMYxCxVso82K2EpVHZldV
DdxMPCDPMVt3ZHpl0GiuM25JKiJVruJB4hGPszO06GDtDMFw1JXL+HDuuNaMZ5GauEfylb2jMHC9
TlFGdhWsxqmdSXgDR860tPw7irn9MPhs4O5EAlugiaWr2eFRQ1XRt3a48KttoS6qEtXt36XPixcy
5jDAZz0SgPLa0wO5RkQ/0c8O3W09TV+qUHLXWADwDEo/OmX2FQQ4Mcp625PSPIFy7KOclWzYR4VM
HrxRwcE3tGBDXiWc9VIcein1x0w0to5+WJIMlnvEjeWkIZqj+RUXPQ1CJUHLd+qtUn73XtggodVE
XdmY8kOEFV5BtlQzs7otSIH8VViMjZgshI3WPmzwY7LvSAaB3fQpB6lWdV0kpCOQ8CcnEBCj8VqJ
PrwkfIh8eC/fU2JeI9q1e18w3XHiPv4wqbHW5ItlG2RyS3+akqOcnISDqIOtN+1JMpkfOuSF7aa+
2ZmDXObAVvb9xBkIuTurdh5g6CJHKIPutopt27rmJSE6Y1+TCgfHbtuSvn1JEHle7LbiubT6b7hA
09qNmBYqjggrRuZkNQaAjS27NsCIQuyJyYS90tbDUUqjazvBlX6rwgF4uuMhGBvJFi211N1WoU2p
lA5HE3zVmtuRoVbUjJfYeWBe7M+ZDnkv6ZGJprEmTtyFtRs8Gj3XzhSi3RuRJByqi1s3OsaahhG1
iQqsVaoIbt4NbS2Wz4+9SKaW4Vrzk6g969WMfvctxa9FY7pAdHH1K7xyBkJI1glCbNw04qCbR+dy
BjzgQzWO/xafGPwCmODmTuPwjaYrrUSvr1HjBPmLSSYObRidUIUcYCCSD0O6ybqajxJDCwxrorQ7
8NEk5b33W8E8BkBhGutXgH2/RYIsq/ClOFWwtKkYK+vVKONzgPMaYRbYBhPrql1aMS/AEB/ABmTX
KQqStYbChnR1jAbw5v/aBUFODX/ledQzoi8hRuyqVN47A0ZYXWVAK4jQPAa93IcqedqQaeR1wEyU
o0OHyUkSo5jARKtCIlKx/udoTBaOF8MLnN9YEmbuUu/xwZMJe/TUKLeYJ1OqNFuuWbC9VdySQN0F
rXYK5JjNiwNtUCi8p8GkAouUh2SiLn7VBpu8zyHguUIRiJJtqID/GqSirYLIAVcy2fjcG8fbiyDT
lhDnJ4rifkBwWmPEDsIvH8LFa+7TwKb4s/c255Ol3kkB84GLlgLLQg04w7s6REkvTu1y4GLpA06f
4BQXFkKPRD8MCR3yAlTVEACuELQEn4v/SHzb0qq5D5w5JtZ3W3F8XgZj5PztpgQmNKRCEW0SMqev
IPoHZv+JhoNQnipgDXEt6EhBg5bZMcQhYJS4HtUwnfr5MjROfWhodVoedAbO0fZ4iOaWXiwjQhDi
pdKoiXwmQy9s9PAgdVUdiij9TACxnXGXZIcMrc+CwBSdm5Q4bGWXHZssCgrL95JtUtfTZcznMrr3
r8B+3G3uC/Pf2afmvXzPgF9ArNAfwA2scydUfctISFJzjsK85AxBfbDaplxnInnxRq/ZWxK2VRZU
w0XvI/TELEXbpnGcrYbuVV/M3WPaYYxiPDIa2liMu9YvTiV6gDsScG1Z8FOk+KJDrwiU2GalWiQB
xUfdRc3JJSiAs1jymrLwrLqy6x8UNOUmqaaA7pSCpdONp9bqNfJIiUey/ci+dw4LxBTPZ3or5LCp
SJ5QRrg1ErVqvG5nVl1wzzzqhxp3cR7Zy6kMq1NdmcFGzvSLf898CPsfw7wCIt+9TpZBjTlywAEd
EQDaaUz9pCEPLoFqbLKqGFb6fMuIxo12yfxQJuRyjRrhiEhNvCNflGjW41VVZtBII1TNwqpbKr58
l8S1h3azoSkIGRqZBmG9qkD0jfM5hj+ror1fZh+5SaNyCBx5iFIVnfg/cvwtC/Oi24m3spNmuDJV
fzjKCnZ9kCcc/cHgOCPK+cIjBjWC4AXb/tT1X/3U2i9WTv9Cp1Pph3Xz8rznbKMQq8hu7LPXm9kh
0I33KjIOvTboHz2Cqk3Tmq+521QvJp1qQykwX1SlC57acFVJmqxISJlVvNmiT+fsmNT/kU4jDCc3
mXaOXnKncsPSEIyG0/OrOiCB9juhXzMpch5wfamroCy9qhhVX5kdh8QTyHz+99vI4wAzWTlYoZRj
/GCto7giiiPpSE6SgHJHXdvqoZIX1TAY46Qgd0Rqyqsgs27kcHami7atiYA/RTO3BAsCsR9VuzNt
2PAmbItV1pEA5ko/PmtoBFnOVpMcFWTbzjn2NWFgIX3sL+jxK/a6depm6ubQld62DWYBEpPIuB9D
7zRabUlSUtVdnShP9w61/EKAxr8+L6WQZ19P/+jJdDNTm5k3xaUrhmviTd6xG2s4VBZKG3csjqFq
jnlkZccqat2bpfrNczPoJ4D4/z6rbW5+wjZ7MTQ+DqKJ47fSsnkzfMNZoQU2t3XexnvpWtZqAACF
rnmETlS1S6cg2s5oE8g6A3c1GXb1MS8gxNK8ovib8AhAKsvuUT5pX3Q/mVlYyt+qbIrASWOmKqtI
oD6r/MvzoogavDS+OR6quNozdCXfpaigu0Q91MxQDog1jEi7cedRS8Te3RVI9ESL1je3p5KBIUGi
USmmlea72lojNfwuzbcEYBwKb8V+CC2oYUq6NXKHZkpBwPBexqY4toKRTyTYqyuaTmMU5N4GHLTa
2Czai2D+TDtBCLgBBMZaUXZUflUfpnBITsN8UW3yxaIwsOWEMbk2eblxi0msoCgHbyNVQwsPPVeD
U2+KvnV32G5uqhbesTU4AZpIrw+1NREoMP8mOYvwSrv8kQGaO1qyDV7DoEEiaaTBrus6QDaIp7ZI
hlDm6rY4wYjCsAMCCOmrTK69Mi8dadxrK3BJRfHq5OoKdXmCoOJuaDdhp4/HsEW0lYemvSWWkAFk
UsNYq7JH2Za9v7esgrCJoSOFu0nyIyIxH7D61C81zk4EQTTdpqBzmuVGeklTq7theyq2MxoG6ZBx
9kLrRounfpVEuJzCKPlD6dt/xXiTei1JAOK57KzQlDQxcvYyEhLBevdvRB7iqQlKG8cFcyvmu9D9
PZRmaSWClRid8mrWur3V8WceKhUAuxh9SeddW2pRlr5knuWstIicmLhynMXzqbc0tGlTkiD0fIjB
hhUtC+jzNkgrECDFKyvjYNgqbE08p3OmJbTbDXeV90RkxsLOY87NSGGVhnbak8AobU9eWHZBP5St
j0A5gfozaPW1ayCKwVlfJUXjPqRJWUFyTL8Sk4M6YVbUL6VRqRPlmjpZ0gv3Q5C+qjKHXu2G1ykT
/huQcDagOtK2IkEymIupOupBU27mFGWnctSq1Y3wExUpYAoEmpdx0H5GqtbWqWVlV6L9ts8FVWuK
TSxUTwPiVvi+flT2FJ+0QJ2Rus/91PmvDDGdWOwp5LIiDJlaWb896Uplsu/dwSSLxTJPaMHgTNim
fzaNkNn+HCuLKrUpx6upYvkSO1+epVG9VP3SNjS1S8L2IkRKx6rhd9gYCmi/c5QlEkUexvpYpJEC
Ham3mCxuekvusTF3tTi1LOiYaBfRNq9u4cUsmNZnrcZpbwXdIef/2DEo33Ou9Vb/DlpGVi0nGgW4
X1x/WznJrNl0034nmFseB8NhU2OdppkMrlFOP8YJrMYTA9Ua7rWQun9MiSI/qIRS3a/V3vCTP2Xb
rXwrQicNl5MIvyTuGNjm7otBaubZDXUAHBx9K6NL95057WoXVQ7C+HxFvnl4eHLblLS/yqliUtiD
/q9LpzkVcf0IGlddovmiavUyEKh4KOGJSL/fSjuxXrgBehBDcyMTH196KGtFy7FUv2sjH5dD3Aev
43eLnWOTZPykprfTUZB0ZHfsMQUczrER2qOU9MhgPvnMQcXDa1KoXrIKP5aSfvOxJE5rYyA6gMcF
OutpRc7GLDi3rGtJ9tOeozwIAA+WtQidl/8epqXZHUzQTP/IZ7HeuduCMS5OnsTbBmqZtU3xLgy0
t5YGdrsF0sIbatZk5jTO1nDZfOsYWXI+FxRdXPrnqo7cLRzAd92fDloQoQpLXmfF6qUZRXh9XuKR
gkDFhTxqVqW9Iw4iqeeqkTby7c5R5nj+/hgx3sROi62dyAfabOY26H36RzCumk2O7W/lZXgzleaW
61zriP1pCxru09h2B+9P2efdoSqb5pMJNfeq82nXDVPaxEtfXac4KT3gHF5l04ZkRQInnbLaWXpX
3ZJsNdhiPqeM+leuS94vMOJOypDfrru3OO522aQBsyuRBDiBVR9ap/TZd6zxzLHL3/gmeDhPtd4B
UThmHBuqodSqz8pvu72Hvuol5HC8TJI5FWIALR6H3l86VWjGXRfSGosmizH6M3DsDtqhNrtow8Hq
9RIsC/RaTZuzmaiGtYVmEiihefE9FepnZpfT3QrlBcyq+SJQ9hOSnf97lGCQlSLJN/oQjp9TdqeF
an9llk4zdUj6jRxq+6ulNwR70nqnn4ZN1fwAg9et89GWr2kE1VBjfH60KaDWGjPPNky+pDaW+woT
zypjfSc5aHzV8EGtnl+FEYPC51c9LT/8uf3abJApR1Zo3J4XM6xQDNqomOZvtYOTXOa5LPhRhpRl
c6RYTO9NOunXkB27jWqApuzgVMvVKBZ9p6MTmy+TC2CAXnSzpKa49SrVN2bM/B+OXY5EB0u+g2bg
hMTIJmzWYdTWB+4+DSaBk4YTQdNL5r9af86d4SQmBJ2mQTk0tHsOp9HRnKuJsufY41bxm4J49BX7
1gc+Y0JjynpahyJpyI6h+u6Zz+8SWL4bq0TBLg0SgKfe/kN0dn/tKKUL/zetx/D2vDC2NXfB/ITs
TLpX/e9gY/kMNb+7WRJPYkDH/oZqmdPlXJXFA3FguRjIsY3SXzFaWHrsdfxSYiYgisL81eeqeOu0
do1aDsJ24rnQw5Ta4G28WijP7KQjnDXOV5Pu/hnqNDtJ2y8+VmZLMYVg1bmrhhexGHJiZ+ebJI/L
G8cr/7vrqMcqOFDoE+qtbRXpexkxuUdxQMZWHCIqtLWDTkjlMGiYFmrbEfQZiQHLJrJSQG6FeK6R
fyQduMEO5eAa8qp1Ggr057Fdfsa425Yy+FOhZj5WVAhWXd0yHf/vsw7u8vriog7J4By6JuKtQrFR
cuDSnZ/YlpHt2qhO6b15627Qo2M5uBFqehuhcc8q3RXpkZrjyEhoAyPW3RO0pH+LiXD758ZBEDcG
TirvdaLlhy7px09Tz5plnbqMOyguYk2r7/Wkj+z96PQm00V4jrH8gAXL4Pf/0Uug3/3gVm8Wasmk
RARvEK0McHytSp90Ix09wDjm4s3GnLSOmlpsng87I4OhVolXMFzwEJ2ZbxEMzndZdC+h7PJHXxfV
ttYcZNhVE70FzvhT1sK61LGVLvCfmZd0xN2UoanZ5ROSvVWbD8k6HvUzs2CcIXNflJiN+lZYQcK5
ke9pll/fBkMlhwkP18ILbX7Eb7Rdl/J2plp7MtxhBCxILzQlcPmnHo3f1KflvUHV7E71C8tdsQPg
mSIlLuqX2maB0aaw2KYGvXEaUTiWZ5K6WXMgA4aMC5Gg7bifnEekyXM7qfRXDTXLJ3rHb039Tt0u
7ogpkPnrKK9Nl4mCPWT+rcpnGWTpxj9F3m67kqJRl0wfnCqeTp1JftU0v6wkvB47h6AqiYQOOWxr
bApZfmMLwRmY+3uWHucQMOZd+WStvBKSt6ww8X4wxEXAIrDI+3VkHGmxpOsJN+51KP44jMCWcEL6
D4oA2NS2XZokCfEGhyQ4blojD88aNtmz4+VMSv97LNvotaJpsXt+67/vP7/Kg4aZiiaQjKdevwFm
Y+Fu0qfLfxe7BrRtK+93pBG78fx+oLqBIYH4oxtNrO1GmtDHAfXycVS1sfdaU9xhkHbv7c/KQCGI
gwCnZtWMV15ppnWOTlq3yYCepFysv40bfnamTMnJMuO9mCHkVVPvMH3t9IHSAiKKdfc878zmMH52
DEKpMwTwsdx9zSOkPIb8nRNvgquyNd+NiA0+7OudEqC/nudVJPnmvh1sgt2imtsN1Vzt0jJ8NiVK
vWyWI56Yeym15hZ7W/GAT93+KkbRLY2IboJQeXJESsHHQcGF7OjVPS+9Pqz6GoEtL/g7bYG9m7fu
2Z4vWqcTHjqQF8zn0iRbwCDc59+/4JDe1j15qv/9tJcME7iAiTKkq4vrYE+/aXgY++ej56UEGb1j
O5yTD3NRYIdCy1Wp4ahEla9Mieuyw/mLfKCSB9rmNwK0zJfnt56XJA8EN79F0Oj//wfba96FKl+q
AvS20wTBWZukfw7a5MOZyvbQ6R0JpFJNFFrG356MrS/cS3T/J1/tSytNv8YVudDlV24qsber4kqx
SmfYNsx7LTtO35MwHyhm+IRpevEe2tl9qkhQbYvxR6/ceo1Vm8E2vL49bLrNiKP3depz9mhvlCRp
+fVLlB1RSS/z0JeHJinROzaJtkjGyhM4RVnS6VX9Np2AE5iRNTt/RCYBR+7vzvBm412VQ7eR1Yeu
63vNh6dXi/y1Rlm/lAWPQI4y9CYLiRH6hGVsEVXmNY58Ysbk30F90PrnaGrY0TZpcAFSXyJNNiOJ
YL6LDpLoF/6w6kAEGc9J+i46wmReU9Go2rQRquCLY4WOJd+iHWy2NqoAiRLEW6V+7WEEJcNMi74l
k+CdDB1Ad0zGEa2sCKUpMEjgPncpNx00cwy3MXQUwBQjr8iPuqyvXt8gaaqDYpkTHdM03CBz7CjE
QCTBFoT4sXSHBUNkSVoiJ1GNQNGlR5cO2XtzU17JMHz+DzOQn7Qo4rWrOaQu0v00W0T5jPiXrajg
dnAwXJc1NVsQcEbu/d8D/W8wndjaPCCDOZDiqsvKC44rmMa09zz3ZSRLDSCm4+x1Fe9DE2QJA9Di
kFhy6yR9snQqYnvUcKKH2b2kmNfyyCQnsZgajKm2gY6QuOnJ4mjdIkcjORQgJoYXFVFAsZMRmUXb
xqcfixRitn6a45eH/G2R6aI4jwVSZd9suv9h78x2I0nOLP0qg7oeV5ubm2+Nli5iY+wR3JO8cWRy
8X3f/Y3mOebF5nNWjaZKanVLwnS3BhggQYCZTGZk0N3c7D/nfGfbEEdOemKhDCDpqVfp7dSwXITo
uQXVsOMcgXdVtOu89Fi32bH0637ZsE9fTIYBBSPkGcn8bTW2H5VHjQN7agC7uX9tNcM9ClobCoe2
sazjlB8WJLXZzTCxpIo0bInxBja28zbfRbq4yQfaJJRTU7lkin5hhQNtgFQerExo9MsmLV+FACCR
dCWgF1l4a08VfAWjTU0/h3ZMSZKPh9XCJT1YhnrVREcrVh0t6ykCHqzXuxQnxzYPSWh2xjVAu32k
SJfcxdgya8O6btiYFs3Gu+IVZvg9E0UnT5utVzzROARtRNy7u7KTF2YwyQ1i5EIDyb/z8jDcdaW2
qjjTrBx6Bgh6AaadEiAgo+e8BFW6bJTRrPtJ2duwWAXBh0du/M6DcNm3RbibWlgByuG/3BAP3GcN
GQU/0hfJbPsmK2M2xKeA0K66zI6PPUTGym8YlxI6KscW3ItvD4BbkZ/HRZUPFe6J+A66AcpV2r0P
5PmAcIwrJzWaTVEOl6EgJEdANJk5ljrOrNVoDy+OCnT6oG1ndjnvHTN+xLCn1im3E6WbbFx784ND
1FpK893CE7Fyra+q1o2aYn1jdHUzi6TxyuIQvJBtoYiSpXRtdrTrlpgmk9pZovTVy0Zie+RiZhNn
pI+xhnScGf4LCVVGjfkHpTNqY/eyvRj4SG2VtJupaD5InJtPBQtl7ho30+Q9Rylh0WpEqKSar9gP
oXzRbGJ0uWVe/VBPCc0RwNYC9RHaNu90oL26DEo32dBu7aC7LaAKsy1ONnFFzmKv2258cTkhURF5
1Dn2vxpBcxM1kb3WWXuXHWe1UZUftdN9eDEqpD2Sjel8OjGKsbwBLfA9sLMfg0nNnN7Ar0EIpBkX
N9cpn28FRxj62oQni+mlq3bAgJ8nHssdJRPr1n4omB9cjAgCvy9BLUCx38ggV8eQNrpOrwYAKtTy
8ABgqZIFZBtjgKWKT9saSUSILqEGK6czolc0GXTL2ip+0H9zDg2ruEJWZ2YcAThiqgFEt4rf6xns
Y6EjMsXVaeGsbCzY5q4RWrtve+syZupY6Njg0YiujoRTrtwp3DWSNk7s3XNemS0HUFCcBt2JplJn
EUdYv0WX3lETRObdK167Eh/GWBIC9aauXAVSrqcqU3s7XGN6jqjrSuTs5jkPdnZ124Y+Yss/xKX+
qTH6WWd9sY37RNtXo+PtLW49hjrTtCLA3zPZoWa7zHuM3y1uZMDrn5qkq9vK3EPZOCGedPHMlfRM
u+xsP3Y3jgUHRdW6za3WZ+BZecdqvVrlEhefynGkaSY8kTZ9dx33IR2pQC99wtS6BLf7VBcAZZO0
vY9Lzd033qWsSFqTEymWuEpxIZkoGG4Mrnzo7UtCsS3Z3x4PHOvOxrhqNc8OZkz+XeXilZQI8uz3
5M6otWRHyJAUf1BRfpu5Z1p0wrXnUNag7lqfBgjI6qdJcq/p1RidtEH7HJLmUpA+uykE9RFjr38W
WfbM5AVflBd/Fm33mFXTt2qSZyMgy05Ep1DYn9kRApANDLg3LofsGJJxVb4MDWiaVvTfytGyqSkl
m9bz+wRr4dom7BgnnXsnyMf9rTvlCPGNyLapzf1hN1sU9rXdh/qBW+seoA+nDLol+2EkUDCWLAHh
TTRq/T7CEuZEmbUDP3207P5s4f7f41OAC+6F+9QdaKjwSZo0Wpnt2zBsN2nGtRSTRh1GzhlemZ7j
3toQZHiffHFtuuKi+7k8OXW8Lyt/a4WZ/uzM9hBsOgl26fDVpZz5vg+1VcSf3feenzG0YlnHMycZ
4S5yLYxoSvTEWY6Poz5iLg2Opi0wJ+aswdIgoiQVfhH46Zq4I4dHdp009HYIsx8uHJ9Ia+212aRL
ISTTZpk3N45k51FqvVh6I33jcWOuW9LNJ1Vwfs/AQVmVxC6CZaTL0w9GhN25a/C2KjoUGGAt3TmO
j8lylQXqdrKov5js6LYjBOYNx6n5kRWUSKSW2tSpuCkS/9UTxXtmDriZwCIweocLoUfnTKh4i6Cw
iOmX1Gj3RGNO1pL8xQ1Ky22nyaehIM2X/5BR8RoO3VsxmDhriORsGNb2mJnHU18piqeT4pNE3mdk
ZLekoUgioAlsnYEdYde4yPtuWOz1oSr27JmQkE8l+ZdF4UL4MSr6BTAimhsHreKBbsVnHbowUe6s
WjFdTuj1XmVx7hF5nu4w15KgjrNtHCb4RjvnNkowRbu5C5IJGAVFrj0mMBMHmanaZVMMu7RjOmvr
9MN4bATvKoV2oIsFGbxVHBErR7q6DXVwCC3j06Vp+oemqtWu17obq7aXVuVMRwqkcVdVrnUxC6a3
0yXAJPve9dotAfB1Tx3NY8PKVc0ASmk9cFnX5xKb/ZSUlMh3zqb/bHy9oV0TqEODiyTHKdx0brEr
JGEVNQTHqM75UPo3NvHYibzWyWVztWjijn6LwtpUZtrvICp9d/xCvxSpJy7guxtH87cuDMm9nsUb
3FRsfag8DmiNXlYqfiXyo90rvW52PmaXxeBZzw2y3Sr29DsGCBZmNDPZ4jQxt2PtgFOgEsfmLtki
1EZEoiCTeMbQX1JSrWnaGHuOy/896BGGVDwjVJpsA9ay35VkUSOfVp9RMAWDMRcSatcYiJg9RnVq
YlK/OBP1Mx6svDh0NjSswVjh7pEGdt5BvwxZEG2z0N5xlt7kiYu4gpRJHyotCvl0Z8UeB3nFzHHc
/Dv9WX9Wc2ZJE6e1spQjXd0w5natX5XtqQG/IdozV1NQvTOFROQ2w4Ygr09gZNT3Y2FevUzPrlUV
EJqOc/+CWvApSq+/tFaNxt8wJ04Zd994lXtXcIQ7YYt+5e9aN+04VifApj/yKatP+lAbax5zQJnI
uy9yR2mnHBDS8MdOPCzgkrhZkq2TcgjuBxYKItrtUSntkmDnNoKQnUsFjQWh3BwU8W7vgfhQ+TKx
11hio5qLdoG79Bx1Ng7Bnw1+UWEw9bKt6rajDOJSpel9yORwYQ1hcQ7q7J2JHGVXg773TSSzf/v9
lX/WTuYYprAtUzcIdFqIyL99f4HdcHobG1RpnydfHA30DfiJd9uaG+KRXAx0B9MEJdZprMY73Wjw
ZoTPph6ceHBqm7qAC8j88Ej4QQcuw1qYSWbjqbalwEQ8TySRSFMX/87L5gLgdeXJ6OfZ3PzG3NB1
hOVI27YMIWwGgb993VVtAS9KWuCBX5JPLZr4TGIdB507WkecZukdy+t3wrDZdmKP+LOrB+IPhDNN
0X1E/g/p3eyZJFbjRhsra987br2vhm6Nnyp+oOL7wXfHdOPjfEZ2azc8h1ocm6m4I6Qp7lqiaVoN
RW8ibk4PB2wHUTpgJpOnTpjdsc2injR0LaFXmMHKbCiDJ24FzlJRyJDnABI8JzxiWU8Pfj4Nq5Ic
CFs9Y916ZX5tWr2+5w1QoMfosNAKUGV1VKDm68xYE5GFhxBy4xIHoEn4sw956AzcKE0Usq7Dm9vW
gMWg4JHeKgvH4adrwpUrCdJzWmwOXQZbKQ71WaJu1C53qVQvYQJPMnb3PpFGmLlAefkekqSW1G6i
3KhPk5UHNyoY/WWQqGZDIqDcm4VGi8D84evTts2fIpyYm//zW0mQBVTZB0/QJlD2mphBII+5eP31
JV9//+uv2gGl6wnNN8qbgos1fygzQsxStsepKgiR5Byu9TKAuzVmCLQIZaxi8q3sa+dKZGFRzuPQ
yu+de+Zb1JPoMZBjzm9x14yHrw9JDTmjNX0SRVZ0/hreFbox7vQOM4zPKGY9aFnCIaKlTCWUzEVy
0sVfHyzdesRRrW5Ie0Vr8kg5rJjS3rq19lZHXUqSGlYJXYj5/utTFYeXEUHJqcWwn9L0rm3MkuKs
JybB2nlqaPaaDHnqXMysMNC+6exmd2NgZHtDLyiZpmFhOdSjdSurAvOJQ1cF4Azv+PUhKxMwG3YN
mFUF2jEVObt60dB9w07xtuoL4zEECelq0XQ/ZZnEEjnJlc9uUA98+9V3ZU/yDIiL4dMyJAfEsqak
/TekeydhZo9KS0Zh5GfhTuoqi1PsuM6lkbm61uPZjpW2MdvG3TsDloi+aqjWM6yBoYBp7OnTiday
qMbjdeCqPJKyrvBpmz4EhLpqNog4Hi33dqiODSdLasHZytMpsv9ykrJdYIY0HQbNz85UopUIoNUH
2FQqLu20IVVSLGXZ6/vBcEnDylG7Y96DsMs8d8mQlR7jkEKIrKTcJZ7vk2a+O7K161vJli7C/Lkr
snjhI9AZVVrcKcCIkD4myiBmFAKamHs0iXCse1CsdIKVKX7lwX9KbPHN0UF3qE4SMJvG/pr45B3y
LLdXgTWfwsIE3mBtY8Wb0npp20O1lwSGF3RH1GkNH7dyiIJHOEQQlMP96PjvNeZi/DXjcZoUXuR2
mUtZUvVh5bvGiaqddAsOF8zvttoY1ueQVs5zkOOF80p6n79+L2K9oYGN8ExVOxy2OATgYXXKkp+r
ZhxszT1TlRfzaovgiAvkzTPjATn+xLZHHT1lYsBNshecBObB9nofXlNFpDGu03WlCHWOnJ69uSjU
KBQHLJHV65AesZshzbCQaPoHfpDxW8DlunHzVEFH7JGgKKyuzYGwNH72FDMYTlXHDT7JHcstymux
S+FgrnqWm2U9alBJe1FcI2Pyt4R+D3bi1hcjrEy220X82AbcIlqzz1WaHLFHRpuudsRZsxnUOJWb
7A0bH7LK+5NBjn2lcCuy74xg84z72Imil3ZGUI9xa2+cSWcug2ODQD1uFOm1P76STPSATotIexZV
P0DZ2jsjtiYIuGb7hF/5wMjQ3brpYN+Eovnsgi69DZOhPGe6sBeNYbRnPJhqPTZGeDT7eNx2snvJ
O2Y3XU/cebCHVUq0dPSs+rnOvoUK07FvcEqq+iRnhwXDM+nOjdnO+pCW3xA46S6O5e69QD+FlMBc
PE9puzFzKipRAmq1DVy1cL/O7AbRFCfOTXqfaST4qm6T5u38hs5iq0G0TlPZCgXDei+gIx2jHu5V
4/v9vpo/KGaAy7aT5hoeC09Qu9S3yIXpwyTdcmtzZKLdiM2u4QGXSiSUJOCeu9Bumboy8PihdVsg
QdmBaVN5k5retPRH/FaoFHjF0/SkeBee094Dyep5wx6pWf5cBPtPb8M/+x/59ecHf/2Hf+Hzt7wY
q5DR5598+oeHPOXXv8x/549f89u/8YdT+Fbldf7Z/JtfdfORn7+nH/WfftFvvjP/+i+vbvW9+f6b
T8gPhs14y8iUyu66TZqvV8H/Y/7Kv/YPf2n5fhiLj9//9P09DUmHggsO35pfF3rbgqG57Ri67lq6
za5oLuv+p1//e798n/k/9Puftt/bptbeP8AR/mk1+L/6nX7uCle/YwvOxJOWcAFDiE34T790heu/
MxwbHcDF2CxtU1rub6rCXcnvOK6trJ8LxjE7NsHvf1LO7xwl5m9pCbZ/bO//pqpwx+Zf+fVe8M/e
g7lM/FdnBB5LcjIE4zC4YWxkZzGrrla9S4hbuvQS0uOTLkSfXtz7KnPzg5/CkckTzV/hHL+taP8q
q/cA7GaDfhZ/twKLNSXqhwWL+7r3M7oICLDoZUuuOcMuGLgklD9TL/AoDSJ6P4XhuKUV/eD3uN5Q
j3SN02vc7ZJMu3eo9KypJSJqRhSpXtt6VgIGRDpWMRV57pJM25mjKZkOyDGDZWINdNWjGZqvZTrC
bRHNsCCh/dawz2gttna+ka0QBL8l2OK3AcSUjV4W5EsMOhYKfLQKVJSKIpJqJm4XvTqNtiof+MEu
atHdBnn3nuDYwDDPFCMLqxscagiSVpvjZBn3qhhCiHb+xuuqH2XdhKtGjG9Iou2iKmuoFaFxsAIm
RLIL5Eof8pVe2O/yxm95P3tSTEAlSFy4NoOWzEM/CWaqcSVvw0H43+CnIYwiH5FqmuMXLWM/yq2S
6obHCaC/mRIJ6MOT8iEMyAQiATIKXLRCMYklgsv80L1nCAd3eGRiqcPFvLEzkoN0MpbE8btNlBAm
1+ZGxKbDqgiF2F9ngbOT0ayBp0W8ASu5JWIW3/e4RUKUtjqIyaaXBjBD33qWLvEBitr3eFVWHNQ+
Od1WbAqsjzRXz0rvH9XQ3+a+e7K02SzWMwkp4wJ35rC12Cv7JZu+uHiycjNEk9dDFK4UgwAWSUOC
rLHEomNKgBgNpIh1PItvp1QdRdm/1lgjYpyTDPJjhv05Z5Weq4gaYL/bienVy9Q2jvSLw959E1bq
w3Qw1raGs/AjsEF5JiCThxefZkGQOQRVYPvhaFs7IUNaLlrLMZ6ToX7wdfO77ZhnxKT24M1NyEG/
LxwO0E5PgMRpARw2SbgeODmtNDwfKyNmt4gBKTeSEftNxqMGY+gKx/NdkAaMCz2Ya/p0tTk01Vlv
HGmMJlOOiZpGDj8BJDLA+QwlM9GqcKEAZWBwv27XkPraTU9mibgFZc0pwkfuca5LQ+iJRYrOCHSQ
vlpNX9EzW6wNTmobiCQ4MCXQ9gUc7YgRtvaEEvfg4X2EUhgxPC6JR6RDeyYyVoEaRrAcS/9dEQ3f
3E746tFRRLNuuhlQUTg3Of3Siw6BgDZi4MlvbAzxmHXhBV/5wadMG72c+YJg9lDJCBGtM28c02AS
ZfVcIZa/VJR6sktiwpS+eLWOWpNDqHBsXlWlb63J1A/DYHxPQmSIeMxv2CcQ0/JQiKyN6/UmetOc
ke5uhW3eObazHTEvrKc4wg02ImClyO5OZ+59bXhMW4s9B5umhSmirdm74O0sDkBdDZSYdCoNDIgB
XD+uZsmNK5vbdh5uITptGhdV1NPsTZ9xYyrZfaujply5bfhZNWwAKm1t1T7hPf81L6XFtEg+T5m3
xPs+3NvZg8TWMbX1vYsSOgd6VSw+xZRf07A66fDi1zrBkCF5GVqJDawEmDOygG8V1iQPqrjPJW5K
RueptknMaIMCt+yzfYzrZWUN/PSk1p1b5rlz7r4iIaR7xFTs8runP5ZmTcQzFN/TkFXdv8/j5tBH
xVNeDO29mBkKWFXaST8PKXpCAaneyIIjO8FiTSJaLNsida955hSLLOJHI2tvUxrgB2u+m7RY9Dk1
w2iXPtuuaOkoYyKdAASjqH94DuG4UlG7ULrJYZh3XrYDnsJLI64ZRqmrvEsegNVdqgDe/CQPue0d
Rp/r1wbpvc7oehJBiso8tsGGbDYNFjE1rC21DX7NtjfJXgPelibSXxKwCXWfqp3HaQLbvvVKurRe
+LoAZRRIWjOt29FA9yb0fEXg+ACm9exT9rr0nZK1c5TPY+06K4pyXuNm/D7BgCXDU5xyaiCEwTmv
b3yidSK7Gtwl+yDCnlEVs1OmqKuNE8h7Qgz/GlSq9oat3uhQbP4SVAqiOk2z8HH+SqhUn8kXO4OS
9x8HlQplT51B4f/fg0pZbDKXgtrzxd8MleJtRr6w7P8yqBQXF67DUv97oFJJqjHrcf5ToFL1W5vQ
iUC+7R8CKjXV2Brnxoy/AyrFY45IsfUfA5UibnMvY1/8PwKVGpHjb8JR/XVQKdt+SAZoef/IUClI
HpJdy/A3QKUsVLFFY/X/Hyr110CljBHVX2LPKY2/DJWyGv2FMcpfgkoFYYUZx25pfI5DWi3c6R8A
KlXjCqAo5L8SKmUhU/R583dApXqHAXptgaP9DVSKMflHKfu/AipF2IVcniJNwnBRS6nUMG0gPW5v
P6i2tPYyqKILHVRECE3j3GNaNZurFOBCmfLuUyqmd7J0jk4J9z4r0lUC6JB5Yc6UcICU3fc3Xzmf
Nqu85WSSCaj0eXoK/o5mwL2E46e7vTgzsxgI4nrabnhSXa1tc5uCajLyoHesbMOcOFimyXRvekm6
lB51Fl0rPkL9k2Mih/4pgBxU+F+QqrpBc3VxC3OIiAye8Bznw8Q/ODXk1UAjEKAXRCngL2ys/hv+
mGQ/9C5DVNBV7oyuAsF714OBghJfP2hxQ3XPOJ0EHF439Y3VkMGVjjvjMDCwP4RZ+pERB92lyrAX
gVf5awG8+Sa37W8Rru1V4xKLbU2EeFW2JhpwCP8zzKJt3oun0BfbCI3nyTb1iz7aT4yWqruIJJrt
TtU6r+qZIIOV0ENBubgxSNuoOokRKp80OnMDuXqIn3Km3MvSKGz6vZMfMCW6vUuRpFG3zaNkdtFU
ckVQulslpLU59aq959KD0yXjTgjtVsucYAO1bVoN8hRBXlorM+0WDu4n5NW5yxiTpKHEhx/S3Z6r
LV1DiAXU0ONajZ+lM9NACDTQK3JwKCa6TKN7SschhV3PsTliKzoMU7zBmfs8GoODV6a/5yxe3+hO
aCA4hFeRlelxbFwD9kED+k0jv5Lqz24wvU9JXBwG/q96G7Z7S1G2U2gmUOegKM5kBTneWuXeSuk/
k6bcm/URn7i9lHBaosxH5HJCB8RI/KKDQ1z3isvdw1HReP65DFpF0BPqv9PBtIQ0yqc25COXBGzV
3mlm9Jn4uFsShlrSj7+TOH1L6+poQIVeyqF/al9KPyNhGsX4aqJXUo4QZPM1xgLQQRKckhodHRsg
cKYySmjdzrtDlpbfs6kCnsP8nmabYIATnXoNFxbI+lQL1/XoqOMAOzLorIrUVAyIbLStdc4xcdVU
BYf3GGyBPQ7Ptj3t7AyLKTHcJehpujKSQ5NStyCkfl/hu1wqsC9LF+vpAhfDYyFGZA5vchcpxkUi
IkzqMAVlVk2+RS/g2IsQC0TFGZy6HmOj2ChbIlMb5igJGrz3vWrF8GhqV4lpfTHVwri6g/cuc2kz
1+kfCR08TXpDZLERdyLthyU+0ue+gYpOmeDYmVjac7zPvuHtXBkDkY16e4m7HjNEGj0o076kSsVr
VVPJYlTmXeoyuw7r8jnqx+FgMvuadNfY4Csrl8Nc/Jbr7saGYswUTX/08PSBO8P/bynsm9i0UA9M
+IURTARxpUvmaDfapWvwI2uaBn2RnpghKIyVUbQLoxq9FZE7mnOcxwTzMhyGikxiTwJLRaO9giM8
UZqVj+sA/PG5cji7p32yF12+tUNoo7MlSU35PfiR9Fgqc+8icMP5ZoWtcB1bybc8m7KNSq1rqeK9
a3TGxsNQncaMHrI5FSBmU1/MqKIY5ULGUAA1M99K3/VQRey9ynCU5cFACGYqL5DJcV/71TMLjFog
88xoFQJNUZWfKzyHxpneq/taG7NVhX8B2UYsYoO7RvICfK3m6EsdQdlmj5pwoWn0HjOiOaORy5Dk
jD87tLxtDT5oSQJ0kc+vINFJK1dR1eFSamHKRqs6ZyxltI2zHNZNESHAaVc9uhKwsE4xtkCcjlyR
ua0xsKUaiVKpTKzhrzvryrOtpUqdbV1Hc6oZbVEv3/wQzEAOJW8pFK5UPWBA4RePqSR3UuHOWE0s
Mq7nQZfMHie9J/vsSAj5XvohO20l27SDGDB8dzqcf/E3rEwTsW9okJFwlnqTM3ClvWszARUd4K8/
kHcCV6kld5jPmlUCxmtl+BzLLcK/piodYrTdOpSE1Bysb4vYGT+L2LmW8/wBRDJAYQACXVh2K5gn
d26DlRV+IxYBoDJTBqZGTkj+fdqxjMRb349QIhMhNjhdtmaRwN7LQZmXD22jP6Nm3yPdr/zKFUuT
FXuRtukLAvhbjtn60IOuvdIZAMS6w74wGpBGo2i8KdrwQ+IzXfN0AoM9Ta/BBJvH9c6x0TCt4QeY
JmW2NPJCO8YlUBNPhbgxcMEglEI55pqIfH6mwZCSltCMe5engeqxX2JEjxG87U2kIYzqxgATPrqC
C+8OWsfM1yI1s7AZ3iXSvOnmTbXpMyjyNKZl6FL4uV3cER2qMRFIBICZdRKqDROls1LVySrdbVpm
ztKjDGuFjI6iu1fgjjusQ0ayzlu/WtgQshcY1cr1uXDxTZVirt7UGtCi9Hfh3qs2ZtURmOq+RbqB
6Wxblvqz5ZYnOWCeAAKyA0h+r5XRSBEeYxc4jOT/sVWr9g1XUEzbQ/Y0lM4VU4hL+lKcNAZzZ9tH
fXbfdViwKwy6eI4zdWBcg1U5IK0X4RbmCVEviiHeUNe1MqOa6Sc0aEjPaii6hevgOXf7ZEeLTENu
TaFn4ilw/btk6iELaUcg5niH21VnqH1V298jxyrZ9fjWTeFXe35MD55gUeefo4MoOWFQc7E2fWjU
tSz62mLwHj7qRgVyNqqPfertZBBeXZsXHAg3WBpauiAA4zwFdvdEHoVG8YbOP2ZHWxje+8ghsgPj
YR6c0m2ZzFN/Eb6TlNo7Oe9xX1T3UEEgdoNPXNS4rPLmHoOkWhS0GuiG/NAIWS1K2ZBKmKJ9Gu0S
Oz+q5OhlBXnv+sfgjvThBP2Zi/wes+ADwEcYAdTPqNy6c6f4TtMwD0bTjyDVL5FrHq0xO0CkrFai
3eQOb3E4Px2UyT+aJ+Ye/6e11juyyjGoNX+EelJwmggqbVwMEcxdyCdbRc0O4fdxNQ4ItV2UHyLy
WYM3fIuGimYR9J0gAEZJO2BHqrQuPmPlXhTaNnZxzAGqEpTfiZtI9ilABesgY/MD79W4AEkAgXWo
TgGsCWdwtpMGTECJ7EZj4Fah3wAmA80b5y862gBMMwa9UQNRqQmewzD4dIaQDFxvUTvvgKSJogfy
PeGq0xhfNn721otbXwiM+Kpj/DotxFQaK2njtiD28SqarFtQ96bvJv+tSeofUdB9y4X+aSfCWAGN
WujNi8lFBZQC41I2fAv7CLaTDwtyJsZ3b1PbzrQmO9u1druUMmxRXcwPrQzuG9/NYR5K2iiwZa7S
bhq2MPiwdzW4sPJpYqrfZ7uoDtkmUwlCSRIu+L7dlM/4hXFqaEIcABqpqgfZ37c/RIel29C6x0hh
5+Nh74I+dNoT2YP9rLOj/589A5iZNNs3bNIZ/RUP8yKqI/UlLp1p7gipT0R0RiIm4Y0p+JFarbjU
3bwLUbvJeMNwBKEqjB8Mh8UgkN8aO2c3kGCSaBnvL0rdZd2pwvWIrdJxkE7CjsZT7IXNDl0Ud+9Y
30ArQLAU69Bll5IOd3ox7LvAmK5SNnc0ArYbm3z1MrbEMXWKH7BnE3zuqYejE7lM92Gaq6n4nrrx
Z033xtJP8ESVPNTKguU+RMHa5lI9dw73kt9J9I4xp/N3mDnRW13WP3QotssMfCOtSPTv2jcEJHhe
DN19MqkPLwpe1pxQ7NDZKqo1uLLxP4wzQnurcvPAkesqhIFzwmZ6nrR7EyFAdv1ZAGgQzqbwp0Nh
j1tcEtcgEaCL1WePv39tu/j3Y43XIBAI4+lWdwubJ/9TWbcvVIvthrlfsuI41Gb7lHMebRvMTevx
mtvzjR9ya7YZdRCyY35vBdTmTl0L9KL51ueKvB3molikIQckX9LlytsWVMG72aq9NrCSUwfmrZqW
34GYw9YdFHkEdx3CG5Ehv3tvI9yaOiWpULLAa5QQU2r21GqssMGT5XI4SZmfRruuOp7radjeJznS
QkAxcTw/Bob0YLkXXG57zUS2mNyD50J9oGipgx2zrgWdqaFjvOZK0XXz3HrrODIPcyJHNuJkyfbc
hw5gDCyGVC0iJHDvkVjqJ8w68AS1iI1kX0VbVUYbnCpUk5jeya+cU0DTEL7Zu0BjA9HxjF662XdX
y85TFl8nmJiXsYBbaZEbiKwHO+lvwy4DMSppInDcq8BSc/LGgC8Bc42BCH/0AA2taN+SobnW6mQV
XP000CwbHyw7nD4sbeLTEBOAg2rrt8Bzdc++Cm3cC/hDoMVZm3r/OZXmteaEbsOFYofB6uxM4Hpb
DnlDHrG+sWMNSm4piVUujyagZDy3ceQMEYfJojB61CB2jY7w3r1EvMed/s2Q+ZVcPQo+ZMlSzUWZ
1H3UHmGkGNXjrQoYCg3QFRYe8CmiHYsJmNsyrlhSAr/5YfUQ3zzw4o6GyXIQXBhfDov/NGvKP6br
REmJdcOxpC4NhfPk6z352a0zu1x+4zqh5qvyaXT5xXYSfGjLPG3+5//4EyPLn3/Ln+0n9u90JSzX
dUj9GQYICewf/Ufd/P4niY8EwgHJDP7UMHlFf7Sf4DFRwnBxpkiMDXzQf/pv/9t+Yv1ONzGt2Eoq
Q7f43n+L/QSby2wv+ZUVWeh/8spne8qv7SfhDGfM8pYVEIZgovv31L85dD0aL70wTDCl9bqZPfd9
zepb+Fa3ZCtJnpQFIMWCTGGHuFc5MM+KHa6Tz7s023vx8gNpoTWmKy59Kj4sz3ptSY0zdQvv07y/
DxvnEAu7XEMJpmDaGy6KgAoIQ4wa6Ql3rbzJW7qVfFXsLdtZwhnZu5zYmpRnK9ApSCMh2YtcXXru
KOxH1kcWGjw1FTk+A/gYbmKyNGQcC5N9g0PltMB2L3KEaL8k1cMRamU6pF26jqjYINbQldgsGz1T
Dpyui6m4axyKP1tJSFhV+GD482XQW5SEsm/kFK/MkgSf0fxA3/chKlTF0hKEbASG2K/dfaD1d67w
/E3qekdA7eUBO96PkY6YRe5ZJIfe25QNqmzqXR42xdrFVUI+Kt/ovL3LSbsIO5tu+lTD9ihCGJL2
s5Ozyyg546RD9NLHPe44Nm7rgmOzgX/NtRgNlZxyY/j4Wjk8VkP/v8g7k97GsbRL/5VG7/nhciYX
vZGoWbJsefaGsMNhzjN5L8lf3w+jCt2ZhQ9V6HVvEqiKyLRMkZfvcM5znmNqMLvdlizOgrYDI9wv
eR5JRy4SLxBlqoyAWxqVzEgumS7fwooESSeZ7lrd39giOccTaW69Zrw69hwIRF2rEZ3TCubZShT2
GdPMXRz+Bip0/+eEi0xqN9OfzUAXsDPEgeHJM4J0FbyHlvk7A4IpE0K+izTdcIt/9I68c2f1PM/+
Ra+yW5h5mw7L8bap0m+Hl7NdLqv0jmZSRixbc1Kr9OELKiNDKduNtxZek9SQu7BZYujDO9s2rGOD
knmDiEXCtVm1g0tKgLvk+QKWJsOSKAz+5w5lsggacuL5XYjdU5MVlLSW66hDWQBGjkBkTLVZw0wF
inkVe/bJdn15lEMSMlArn4YmwlVfgMZPerc/hIhsE8//MuBgw1vaCnfBJ/Pmz7Gl6KY4hpJJCCr5
mbgyCYW61S9DWNorQvh2lbDEPgOcFOQjTBjHWwLgx520kG51JJeSZg+YiRc9sVougcWx/kzlPZP5
0/3MWg7sFcalGM+N9xYCwGXImUqwvkQOd3XJ5IU8d64SDO7u5ke/s3zEg6q4RtxA6xQ3yCo2x/pg
qidlk6RhyB9D6xczmHzMem42Saxa2F4gbfPtgiPqy+iXXvFq92uefGfGpOkQgp2509ZAIM3sM3yJ
sukZdDkpRepuMO37JKEYGVJKHr1nAgio5A5qx62QzkfywTPz0JWUMmPDeTOK6uT5+q6Im68IRakV
d+EOQe/bYPePivBkqiK58bv4u2cKgBUhE9FjilAjFlC1CY09hZmJMRxZzmTn77ZjHXlHQmgkIvIX
zrHvNNTSIOwykw6+YzxawBSk/vmu9VIhdPvGhFMHQ+LuwEhsJ4f2JfOijVnN+bojD86zEF9BbL2r
ER9sNNf7zgZuSAYL9gLUzx4mD2lRqqlnh25o3WnjJ9GLaptxsXwR44eKy49IzU+ag5yjnHhmWqKm
iAhKd9bsXYp8WjqWli+OOgVz96PTius4lfiasBQT6gWMndMtlY/lRJPJOXDvavN3mmSYWqzrpBri
gHLAB9igPkwS6M37PJ1CcN8cyn4BfaEoT1TYtHN1+YzSHGmtScaBiz4KHPG2CzFST3Nz8OHVzaSy
wOEYEWiEwFgxL0ZlH4Bc+rQw1TNGJRCz5avLSv1nKK1y9aiMZV423QZdEhHQktYqDDyYvzqkv6iZ
IDQaDCcwz7bB0MrHGj2L6zw6ZftoiHc8xKToPRaJxu0Swth07Ipesh4JMtJ+JpoOYkILmI8DQ5JM
O8SZMxJ3Bbcru6vz/DHjnUOKeOvyKlgzqHhM87Z4hZwgk4dBlIirjUfXhhpbYrlfjbV9AVB0M+zu
NCCHWYHzBYQU9hhR9Yci8YD+TT+x6V+iJHngsjbD5G94s+vr1ngdJ/unNAmIyXm/kIlnBszYTTor
z1z0P9NmzIZfWtlFGDQ1yjuue2c9F3pxmWNGKkKUYu89+3UT7osk2ubSR4ODMxrDND3CDJo3svO3
qCUOqapmAcdFW0Qq7VG4JB/VpKeQPcRGcDCeaqf7ZY7ORhvSbQmKnnynLrs5xR60aLNBakfS4njy
B+3BGvAldxUVKsRf9ITOI9LsIIzNHwKCycKOdqmt/yoKLzo7WN4J8wH0XAGYNjLxmeDsih38vUQj
dDpAZxZdDpo7cCH5dze52b1WXX1waQGEmV+DnRBDBvYpKarf/RwenLGDYDduCQl8wdGN1aetWxgd
JJhlGYygVBCpEQOZgp4V3YWxUW2EbeKYB6YU4EIQ1QA7YLB3Df9uPxlb1cXFuaz0QCTNhwoJd1de
dxUdMQGjlf9WIjookX2GkOCoHMa32gZ54WHCWpUWwbgh6Im9ijQZ+An3VJ+MlxYrBQgMSAAVBqXN
ZEynogu11xATu8uGaEPuNPgzqD+WItvPBX2qoZ/CPiW7B0SLt4liAXkYEsvU5jXZd0zQO/ms0S/v
u8rbUrNnbv/Vd8mzM1rZTZSMIKIoo39k+TcbL6WXiiu40Jy2l0RzmgJoHzHOI8b5qHiF9yfw6iVu
ajoAOV1LGEO7Of60WrSaA3YTZINEBLnkTJdNtiNYKgnSmU5owEF5xhoSFDYpAXLjJD1RIbxTxEIN
gP3mBmUbP4bGMirkdCHJtPIeXZdvFrkXc9/5Lc3Dk5PB4XDVyauOxmLmF8izRiN9GyfzCKL5EUSu
CAydqMmk0ejYoXR1EPuoJ8NbZwzy1FbljQ2piUcB1jBqvhZc33qShYJ4PILd4X5qO1MnTA2Ogwax
idG96jZmNhyJZ015bfN5YbYVay49KosC97Gu7qQrjs7wzLZBbfWMdHTL8ZjERP7vYfKOvSeZErRI
cIuGDSNRFLAMJl5uDTpYDlwrrD8xfX+E1ptJ5PDeYA+0mqJuO1vaawNEdJUtsceeQv3o+z+EvVXk
+GjPRune5YMkt84kvLwsK/gkuXltNeJ4hmMDsi2SCD7rEeZVC+Qh9LYlgI5CG5cioLCCwo2ewiF8
y13Sjs04RAtrrZVBhbksa1qIL0/2wESK80jab5U1z2uZWeMa2T1IBgBELKUY9sTWR+jbWwi8NIUP
YYWkNwUUsyJUjHzNpTxy03eHOcSKT+yv4ZZxIW5VRrYdZdCb1W2ryrnoCV4Pp8nwuZnaZZrx7Da1
CtSEJQssykJTf81E/ytv2pfMqylBOtJxM0GL6hndTiX4YQifGRfNURKm9rqQVKqjyii2U1wt3a12
kbWNGsplVJfbHkDIVtZAJoCsmBnaR8MgJdwGeR9j6t+UwJn2temxjGuRQhqmK5G0lsw7rKGCGYvh
2+4tmHI14w9Iduoa1eWpNlNIdgYzqxmlcVoylB/nNDubRD6RuM7RO5EY6AKgGaGXBDmRoVnbAXkb
eSeyeFahXEeuhFYgmgBgKsSYB5cg+H01SCzhkkMWWvlSpDmc2Co8tbrxiA04OpIuVqytPHryw6wI
bJtV9DzhS7bMBc4Rg++t0kNC9BM1TIwOU1prKTo34NfMA1EISQLLuNNi3w4yolRWyqvG+7rsADGG
t9ll9GQ2xdbK95yQycWPof2zq1p7I9aA0cIer4E8ZgIafycGY3bPnz9HRlg7kuevVZNvEiYdQzFy
rTRSYT0ZfjPUv69949ognlwX5E142Msxx/3Ah8fu5dRUALDz2+LFmKjQUzzrlkPJMuXWzWGonOn3
wilegITAVgmJx0yjVzlo4TYPrdcpjYjJiwk5XdzMefoNkW2ZVVmBsLijhEEBBF3vkcfNKV+qPPxO
mCF3Gq2OUS2zY7iG5AisGaV+AhY+2Jn8lQiffM7COXju+Mye7OaB6lmJofyVMZzh4of7AaoGtEcK
buSOFCxI5HkQuSx/wkiocO02CjB7qECo8Tlkxpq76lGPQ3MnEJuv+3zhCeFKOziW9uhERIaNfFKQ
fGxPI01bT+BrT3PJlnK0diMJC66DGZagyF2fuW99duWBIwsM6vC2MrRthHhjlTB+xz1BlNnI4Bo7
n1x1BD0uaxF9CCxAclvbxNHcw4Dm9mYfkYH1XvUNi4mJGwZKwnT2SW7dVCO1XSuqvWYtPCLoXkRa
MMFvvjvxYk3RR5IRZuwN6tmoQA93cg/c09pLmAxNMZy8sfiVRPkpsceCnV4/bnugxEQcJbDuYKlG
OvP5AnMm8nUceeJYdsyDVW7me2up9IwxFeuJIBJCZZRyawgvo3aiFdirakEWUM1M7r2rWpNjnDji
vhurB8mkjCbOOVAFxmx9+bYT7xLa6hu36Wdi8XDZzDtb8mMuVUeIAsdeD1jL5dphCnCfukZLDnXS
bFvq1PUwDEBQpHszELqvewYJcTUKTNG/Wrjqx5EaN4TfX+jyLtLCl8RvcZS5RCXMxFN25RmUGRVi
Ci9G2vUW2yX3/ggZIWV1v9aBXjQoJlcdMT9rNXkX6g6Ru1CuK7/djTNL67isvmt2mSdRlzszBcnC
Kw1idNl+dZ51qwV5jzOPKhUu1jRrWncqydc9tXpADt0xg+5GnEj21BjafdcapE8KwE9Rb2KXo7xW
rGQK0CWrTl6jRJ1Vhsc7TOW0LfXkWSrjUBlUaxG3b2Z2rOYbznOnTz/13AxC3/ztVezoEAjtu8K+
9c3wWlbdiSkkBOuCwntOk4+6J5rKSIjhWlRq7TL58MkOjXJja5emvFYcKoHDTH/lRdYNAx3vnSIY
tOoxhMJhEx79wssFywNRLRtFWxZixF1FhfXhhf1GE3jRPfjNhOQ01HjYT0Mf3sqcHeacJQcRDfYa
NyPlqw+ovU2/2r5/SR26+TS+Rk0fFJrFiW84/dIr9EuMiLU2QzhsdBPFCH8ui8cDrtevhOpvm1v6
T97pJXHoDF2b1lvj6n/Iu+S7GNnfMVp7im3/IqdNDjR0TetVwEFkVWMWS808UCCHxl0lyDMFbzWl
xbvbsL6FQwFWtuA4oD7D+H6tR/9+Vj6R9AzL8NugGau9i+EZO8sSdJ7RpelLk1+oPhLzt0zY+els
2uIBcwPb/HrbCe3cmtEDb9jx4rrZpq37u06nuQYtHNRZfkjKq4H/liy/EDdLqX02RmlTiYcvCO93
jBbYuTlPKsx/SasUAaHPL5jye+/ZEh6LA9ynVC7NRi+y8GJjxCVELKNHn/ji/QJifxuYTXPN3Jpi
pRjAQiD1Yf9D4kAdXeVyZC7A4UmRnYlXmmS00HgtVXuowNtkuU5z4krE+jqcfj70vGefBHdbxld3
uevmjCVITVKLqB+MKFoLKIEEfW4yuOSql1/VoHK6aRznzoQgnSAapnk9EwUML4IblNv3A9rw76Fc
FmnFhqDdj3zqxOpP2khJ5O9qzujQ2f+oJTnurkEdvk0qD80Zw3eNbaFf6XeGgazA8j0FCsf8dGbz
3k7Tvc6svXGnB9BFQrfPnqusXWhM+iZkA+3hCgmMuQLDVZMWLIzrwJzkUAnvuygAGWAEAr8HB6aR
KCskt2Bq1UOACII61vS1wIoRAwyOeibGqj+w8tLWHD1nf2bTx+PdVj7hucW9ob1hsrlyL9oTi0mh
V4FJ0GjADjff6yzqTIt1gqjDdyvX3gkiUkGcx7uYp6U16wPzxBYYIgyQZHoOI/dJUD6tlGWdfKYG
rgRLVczFsO1ltyq75FbV/FpjpO+6EJR2SJrOssTR9YFALuDtFaitxVfo8rV+CsNGPdUOjxifpt0M
8XXx9Jjheyu9O2yTaMId55A5yaGZ5c4o1a62i5e2VRWojYWLZk9BXPF6DRFXYPHnTWW0+hUA62vp
I6bpzfkYcuRvuyk8tnXFi8LU38oci73UQ6RyfhTQ4mRrT3Rik2fW68igHDHNaGxbv0RQBJZUJ33A
bE5O+OniHEmJ2ZPlt1lMgB388kUp60YU13dDV0ilTTKBWGGTOemuhwUEOyJF9kp2NoMSvluOkCpB
i95+eUCiiM3hBmTEstibhobXwvJfiudLXkFH9NOnoe2+VKXeihL5pIrkGw6klTtHL0IHoUygxiq5
k+Ojl4X1xWDE6TisykpBJdJCoBPx+Nw5JN/12N189VBY7lG0YO4q/94b8rNFQo9lcKeEVfeVODaT
eO6spfrXcKB3nEeJtJ0t/enEFIkvW1jht18TEcB1MVcOcFtw07skcX7DzGdl37Zfodl9GU3FfwcQ
ABtWir/IlJxleviY13TympX/smbdZhT1kts9TJ6RObUzMUwTGT+SFEu1SpM0PiYtNsQZVZKFrWwl
vPmzpkZN4/QGlPipnr8QRq9AkDL+4YA6MihyTsMMTyxlj9z059k2ehAMrOhcvQBl/RjCW2PjkN/0
GG5ef6LMzKgKMwbntnXMhvq8vHoUErUIQRQo6B/H8K+225xdvkws8ORnSRNFVM+qUoTPidcATqMF
WIWSnsGyl+eiRF0A7BMO7KKCio0VGK7mYIOvRusGYQXyyhEiA6vFTj706OJSXgSZnv+KavrMusvY
TnSklNZ1v25mltPIdxwD+B0MfWRqXvUyGr8QLH1qqHNHc9ihtNO2CnAXwX7o4+IhO4JaIEuF4WjA
IOqK8x9CeSUfKmUSoiBYCQAQDBQsB9P1lphBc9MpvQ/+rDHcsbm06XOhHpqE1qWrr43hppsC+Cg5
V/lTJMGQw+Buj0XyUoMiuZfTvK469EoJYC9ofe3Jy5w9vI3x4tDXUHDOzsoz25EPYdFWMpxC/YzO
TEYGtxTf+cSKg6aqJfPcAVHr18UaAgAqQ1BqwOlHxriEaxo1k48QvZpVs99EYfME7Zq5nTHsRyrN
FbFBPklWlMdTfo2KdEQ0xprCNPgJqufFmvrMw5EhOuS5RoSsskl9NZDATvXW91FZu1VHk1Owg+qn
j8lI3UsSNwJRAWGH6Mfus7FXuzIa38pweDLD5so3PrJnDifeWTzl2UyZZTrE75A/d2fO8tLZHHbw
9rpgbosWlWZtr9GfbdywRmzHB0ky/8mRpThjP5TrdErKY6V9Uzgn1ybsaKvkjoeyQgBe5nsM2zQa
5CWC381p57Ks2bmedeJ0oHX3X3LLQJA8U2/UZGx1PuWQZjKltWeQ9a4bDCWUZTIIXyIOBlS4WWlP
PFcT37yd/a4d2vbcypu7WnbORtnpm524Tw0HJQoPqCmQ8R9ZpPnRSCwKl4R6XUcyyi1qIBrZ2Fh8
3ZRxVFuUDClTo+Yssc+5nrf4/f8EJ3507ozszMl/jV752Nr9uev9yzKkTRbXsNDem6Yk1yJ/574l
7iHs9yFexTXN7sotUIDiZ/bXUIiX9X++5LQar8D2KlaFwmBNSItgVO4ngB5OHWPsSPFF2Ve4XDbH
Wll4Z1deFn8kydKSSvDNjktU9cTIGBv0avTRGKjUKzel5bnrwedI8krvYncymB0mR2OE9TJu9F0d
9w/27DxVFnvEpmfU09T5L8HoH3YsWqjC5XRmXY/7NDrpNi192P50vnPL8mofuUvfWuoMhV3v4iiL
RQrDL+9+nsZm3fojM760QcQ3Y1Uv50/CIZ7QrNLgKXisdf/YW+imXfejM/wXz4j6TZXRJ4Ve9zXp
GQP2HacuuRvK+p02y8SqR1RRI52zeC9EfTlRxeQoGfJXVTheMBSURc5YMagb86vStZe6SJ5qUmkW
zg/bR41/ECTLpVMPHirxFUXcG7zHYzyn9nZOWC/xjVwbwW9OB+MiquMoN5lOSUnuT4hKtRA6LYkZ
Xd06ynZuNmN/oD8Mo1kDv55uixqr9tA2ByAB7JOiJmelVx9RnO/92JuB8dJ5Of5Gd3Vvhbf1Iwo1
JN1JDkUgRQA23GeUfDRHFL8khrYgCFqgTuTOhEmTotWVx8nMkWoMZCIrqOoXsjDFQSluvtl7VG32
mTl0611JJJlXPkS5hWbMoKMvcDzfTNjjxQB4uKREa7hmZWzse3gCjHkrf9lZ7HMrgmDJzc377wKa
nPgFXttisI9JypLJEwwimqJkfs1MkmtKh94A5Fur4WZJmv3GpdlXw3BKJv296Pg5tYVcmQl2C3iH
xhcg5TwkN+CXyB6Js0Tec99FKYhNEIuZPjxk3vBW5/jHXczxgWhh++nW52gX3QFR7rNpayevbRQ2
6XVSo7xZ3oUMxT5a+6O2KXVQUV+V72hsztElDuy6MBs8tbrcT6UTRF5xjz3oOszuvYEQcMjSWxRT
ujvDAwld56Q2Ir4Q67fQJbQGFf8eJ+v3kmhuRf1b3IPy65pvA9iZVdhcWx2ZnMPiwBsI1i5m/eJ9
sw1EXMf/3+TJtxkz+iozlNds9BLXFseilnvZ/OodejWPDT3GZ2Sobk7cgzefjCg50hGnV8sazkiv
mLtnjI36hge5bDNQkuDXnIl9/mzQ+LO7Y6VcMkuSD5MWmTReiNmc5BzWM0OdhpYQSTPTJSjY3FrM
Vnp5HdPiM6wIKlQ2EXiF+nLbImQRxyyNABWesZoFEVOr2bK3vs0yFbUNE0VvEy71u9BZuJPrx+LL
IIS5GPZ2TgRraTeBQVMPfFsGcSLux2phcVeS8O9kEX/HQDK4zkwBgXl6zGr7n7SmGa+aTagP76Sw
3HibnENUa8HgcB8TCTc0UiIPZPe3DHcc4+Q6+LEXYse8lFjIfh9LbDC8RggurCnpM0+/a/rpnJTd
lztBrlTxfTTqz5Hs8CTYb1rRrRpMUJwgFCekgbRUuWJRHNY6Z2I5VRc69SN6vm4Zy6yaztjqwLnd
zrzra/N10Jx7OEhklWjvhSzuAdri8xm3HJkO66pu5byKJLsiCsTIqtk/PefDYcBxLbiWSSIffZsd
pFtTrrMEQlVg0/BVyWuUZ5+EeArk7aUMXK4wG9eVrpwnfwlqrUPrm+06qOfIfKm9ZcaS11vVF4rY
3l47pPkyETT3REZg9e0YF1nyuapSCv8wfKoqZoXCf+8XKkBiVRgnxI90dLlSgmxKw1wJDRl+CTaf
YTKDvMRKzAAw9U73mW5GMYl9qM8bRcCIk2mQGRLKPughTWY9xiZvdTtBjpKV900J/67MGW6ZJew6
c4iAzXoRkzgK1KxFXWll/jKe1b+VSN8Qtn9Ydt5tu5jVcjk4H25awBYBStix/mjCFwJD3gbXfiJn
J1mUdDVrdqYDTFBpu2ZjQ2JaHESHaiBRPSMnS+hLrhXXxxDlKeQARqqLbn8cw3WIIn+djouOruHJ
bZvsSbnh3vHciyBvY6VGdqNEhy9PfX8E+JnuWpFfl7aQQw/hW3cddIR86pKHDtoGl/HNYOqvkk+m
dFsPfM50gKEvEWLP9TBVL7LQXtLEN1blJ6Sub51dOck2gUVa+UR0Og918wTtyyq4/Wx0nCRo8Y+o
g2ZSAFckFb1cExtDSo82YOOW7kPq88qNY3Vi7/diReNnohMPnUzGuXdXdti+uV69Rlj5LFxYeoUp
VhoHRN9RxyQmHVVHXdc6b7EskkCl4qdapmeyzXFNwV1RbNcDy8SUlWq07lnxrqINZ+1WVR6scIeh
8psQ99x6y03mIe4kbE1xv/4Ru7ISyUmDq89+walF//6F8PUNTdmr0MTj0HnOwcchty456XmeeAI5
xW6WPmztkbtMza+dV1co+7t4W7vh0R14t+hu/+GSoQB2onDsJ3CNAMZQOaxIF8sItJGXxFpb1eSR
RyjZNEffmbLuLHdg+MUNYOgbT/OOaGNO7YASwk2bLZSTJ4IOTzUhq7AQQEHrpDYLw8lWZu1/hxOj
elyK7DNybjeo/y9OQsE7Zcc/2vpa15d7ur2EfmafI4Z0DfsKIviwOldR8iyKaNgIQjbxG6Vr4V8J
OGe+tms1CrOm3zqTOAp8HigaiPNuxocure5Ln9ovbiwGzOXnrIcVAqV929ZLIAHFYlfG+77Wb6wI
uwMTZMNUOrd+b24YxOw63mtMRpd83phlOetjlvPpXiNH48RAfTEfGzdZVCXZMpvsbVDMuGwNGYdQ
4kbyU360RlzNZT+/ymI+llY6Av4b221MJFWOQ43X1EdpFY8QSV9SbJsYfixmivSGfhRua7/0d4Md
Oitn9phrJaV/UR0Wzbh7LzwA2b1g2uk7rdpELNbyRdATeiPDCWgUDstHX7os3Wr/sx6GDUIpd6NG
19ukVbUh863faUm2QdLb4W0kOmyR0xUOccZwVUJiVXsbVirZlPeO5jNxiXmz5CA3Vz54S+xF9NWv
42jgaujFgAB5zSoFNfLY/+7KSK0RmR1nNtzdjOGhCiNnJRb4fK82bLUJuXQB6LdOYzJsrEciiJZA
NNX7FMUeCQxjsVGKxME0u4tgA+77GRAM0Gq99smgycHmj6lxEsmNDKNuy3YtRPGTvY9Fg3oZGXE9
+SF/nyw+uKzGQcaPdiLf3IK0Jzub4E01+YXEkAOQX7lheBhutNT+VH6usQgpb6XpcNCVBScuEhNz
UpuWRDpEc8nwZre8m35qbywPmqdsFl/DAdyiRmiGC8rRtX9I7G0OipF8Ap+408mfrkZ1ROY7sN9O
PO1medtZjBm6RJ+V2GCG+zDu4cYTSzesJ31+t7VhutTjHVytn6iensfaeK071rFuR8nCLnZvaeps
iFwdVWHUV3SiDzr5FtIFVITo3Pbpx0l2ePA4/+nfih00QgICHdlvXZqkpp+vifGLSUW9Bq5SB6GK
8x3T+e/QcN0VVH+2Ku589qyEHCccypVomTZS4qyV/1ZBY1rLfvxVNukPR1yIkCv6Yra4EdqipXYu
pUefNotzZPb3FtbFwJ+hSSVJ/pT08k2jo5Ph/ANkWqtKEGJWWW/+aI+UqzWrmqsWa/7BdsT1zwmu
I3U8aj6x1WYb0XpFrG4au3roeNngPTACMr/ck9IU6gg2wFNivnKCP6iMd1C7pKVONVsjBrmtvey4
XCJaF+9hgSB1a+vjeUr7+o77hRRV1+vfPAyQZSUupV9vgQtuaf4pX4ZT7xHAxSgAvOjAetB4bXYy
MJ0OfUwYX42cXrBotAwOpLtxiuErzH0wX1W2SxstRu1HKiLSiWBqOGlkSfyQMQXOhV1UuMvt6mkB
eE2lvolq+dV2qDdNAqFZ8rxpcXFLpL/o9inkQyu1Vt9VGz9nRV7vqrw/hdMS7zFyzA5Jt/waHi7u
wd05KdVc5DqrWHPeR/Od8I9FmDBs87yF8jlVr/1ETTJZenLh75FWxuy+JpgLZQ1JASMJgzGGEcip
K6Oe7qXUz3XkXfxK5OROxNcptAqGLMxeQpt+24mmj7r8gyFlfhMf04ZzwZDVTzw3Q+APzZU01fMQ
Zx+8orGvomcbO83fRxZskmE0AkhKR9EtyWQGlt58Ylg5Gz9TNZhHqZ/8it01G+ll4k/7qCmDkMcK
WnGDjKZpd2KxBPUdNx2xyuBLUeW1TDBExhxSEFPQKYKTHU8jbXwAUAt6SQ2+GxAT8pRm9sHiZuoJ
wGFjVtqbzhzfZW0DHcd8PLoup+tYyr2Tkp5cNdhGM2NDSlXDqoOPSwLXhsEv9jU/fCKBjijnpvwo
yua7NhksmCzDtg7DujQSH6lvvM8zQxJGLffSsjCrCGJ9Ey1bVVPyDOPTZ2ebfidez5aKkzKX7cfE
vkaT9q3W0gcj6wZm5gaYVdjCRShf82Xw70TWJZtdf88o6TInbD0MScKswcM3e/6hwjS5rpmsrZql
T0RNGRPBse5tG4ZUpW8GZGiJz0uOPJwF2Pfkjx8Iq4FM5henDcXWkMYdzH5b3kr8b0fi0Bk0lUNF
KSCewrm9eQ5KGIar0KqSugNiFl304hzGfr0ZSKipQ0xlYvxUZrHXRqJ1Zw0yXcNmcJDhayisF8OW
zaFXjBmSyf4CutwiF2WqmUzF0e+c4shxVW4mRreS/YdR5V+Viwkopo2a3V9FQsJm1qwHA8Rm0xXv
dYbwW6PwTi36tHpkEi4tehR26Ue30/MNq7KPPGL5Cyg53AllcP7OaxhR9AL6s7Bq9qDbmgAfXMwN
lHjk2kKy2vRzXsNckzNrgfMQxc9J65GWNJc72zXyHU5IdbFmtXOsjpV0mJBOu/gvyXsgrtjSK4Ld
Uk6wukpfaCrMbTm7INK07oGz6rvVmYPMGXoxv6UOtKzfOh3qtpvrR6r4cBUWWKNFJi48vun6/3uL
hYVo4t96Ktrf/SeWir96KP7x7/zDNKHp/4WKnEBh38AjYVmG83+gnZqNoYIpn+8RiOOwOnH+Zpvw
BWY1lwR5AwWbAY6/+ye10/0vw/VcgGcLstN07f8X18S/IDvt5SNBTPN0x2cOye3Fp/urZ6K2MsOI
ZEbzqZgWJmOBDUilkDQ5g6oWoh/UfvNQaJspqax1C3Z+GpK9MM0XWxq7PvEOo0SoRObUAev2Yy2R
To8hke0kvBULlRv6LSA8P94or9wPn5Kw0iZw3fI9abq9n5VPsp0TdE+suAv/oHSEYgUsk3ZjdyQB
4CfvjGK9/N2wqd+MpNoO9nDWPBd/A2ebF0c7lwUd6jqsFLj782TnwrJc9dp4fW0How16UycTgH4h
ZCpNLXWMDSDuzriX+lY14qvJGPe77bjLR/vdJOOUWRfzg82US4z+GlkZ+mc4O59z3fO5u00DabN1
6CwFRvYT7t5m/5cb6J8I3f9RDkwgkrLv/tf/1LnB/uJj+cd34nG7GJ5r47YR//qdxHpvzyOrRdVp
vKTFfapTpk3yLKW6jGX/zmrlRvbgW170/yHmQf87zv8fP9u3PFprzwL27y1//hcPjdSbyuwIN8YR
lzCEaM1z3u9NZb4Ji5mkZR3a/tPR45eusi7tZ9aW91pOT1vY/+Ei/N3L88/PAT1S920CEYDe/v1z
4A/RcgDZeMOkW++HLlUcqhSVdgOy6t9fb+O//Z25/33dYsnmmP/ys/zaaDG4k51nzRYJufG9VOaH
J8w7WWIitZqTp4n7WKivAfVEmj+kTbsxS5/ioT+2Pnuk1nyw7aqmKXAP2gDJOhv3rVPdOZF/ZpD3
HiFL/vef+b+7RzggdIYXhu4Y5p8//+v35Og2jGhUZZRmzH98Hdioc0cOLjp00znBxNmYeQj/gpB5
zBL/4acvoQ7/12m1fDu2bnq6SXCzIdiALH/+l59OXlhhgJjFa5qAkydO4zjX5VveJButMok4Sw4G
9EdAQG+TCfVabzNj5eX9f7oIf+cN//Nj+J5tMpOHvrxQj//6MfSGyF835DE1CzsKKArONE5nPf7f
lJ3HcuxIlkS/CGYIBOQ2tWYmNbmBUULrgPz6OXiz6aoa67JZ9OaZdZFEJkL4dT+OCcC4cosDAOMP
D7prrSmjPoEVuMGieCgHf+OPAugEzrCMK4IaDnhgIvb5bP0vD+qfXy3Ldi0aU8BCs8D/ed3+40HR
gtv7UzMxMohZZSqvbTDXUfzl3HkX9OT4NAbRj84Z7IwrtIlZUMg4G7uxohWtEjL7t9d7bhH52wdH
WJDv+bypSOH87ave93nfgGnmgNZxgtS5ZlEkMcEqmtTZxOFsOyXe2oiyuHwIN3pivrpDGRxsz7f2
pcIbo0LGdI7lBysqduP//+Oydd55x+FXNP5ZMhP3ykZMITSgIPM/q0q+ctz5LjR/mTKDW1O3hcFw
vGAmae/cah+LnNZU0SRLXK9LDMj/9pr92f7+8rws6VmWcF3hMVYic/jXb5gvJnxFNW4BFafGypyw
eXk1m94I6PYUD19l3z7b41RSkhrfuIEOF1IYsy+zlxeC2Uhm2ZbsBqumY209s755qfNi6yW3p0oc
leVEixKeD5cm7Oz//btn/OPtsExpUNgjdd1ic58PHv/5drj4tDqhN1xYO/dhGlJm1fNMA9gB2llD
NtCfrQXz0X+KSlw0Rn6xqCQf25xSZNP4zDznJvgHPSW0k2UdLQKYZFsz3BZYi5bwuMvVkKG/Tuas
HeLPeUqADvw5MAReUBx8CveYJ1z+5e/6RxORZZrSgvDjSBZtaf+tKcfqWJEij3MGevhO5A711KS4
etEumyp4rdpkZ4zpC6APSFfzcMWiUJgzd76ytHiHTHHs6FAaFa5MfP50C9Dw0/TfI5+WHfnMoWtJ
Eah89B3xRUHUvTk5OB6wk9EN6//LZyT+8T5apsXKwCnOsWn98f72/UqhNskw/MNfIEWh5VDo3IoF
06rhs7AjRXZ3hcxb7nSDAxlGpwpyCnltbAorA6T1Mhmqeh8UPp2DvWP8y3Lxf3yDkJtY6FkvjHmr
+es3KKVRXAWVg5QjOsqVKO3B5Rwx3y/r0xDinHJ03HBxPwApr41/eTYW2eW/rlU8G1dYtm0Y8y4n
/7a656qMWuli8yNoA+EFyyL3RRrk6ii8Kk4idgjJLTNMTnOM+7eDm/yYVLEcRVw8mL4RHrEVPBv4
XN2i38WqNxYNhsiVZzgBVJzhZoYeOnRavBBt5vpLBnBJWzA5emUSotRIlNS5cQYFvqiRm9cjLcN0
laNgQd61NhC3X1jexUrRYoVuZR3QumlVgWC3bV2r4OIXfuVeiCUiEQ9glbhYG91NVPYzUzxro+HA
L02bK3+BtWOkQ4eQUw1IjHwjcGxn4VTGqbf9EHGKA/l/f4f++cFSZsRy5nDuNy2yuH/9YPmNJjJ/
s4OyZrTWFXawsEbnzOqLrTPCbKSXzUrr2qUdRi///Uf/+W//dUnlZ89ccD5ayUr/t59tNEw8e4nW
xfQ5Bq70qQdTthps4yOaO9FGQQXOlxrmZNs8+ciGguSDxvJuodMlCpZNZ4NEasgzV5gcgu4hIN7I
RFfBWTNxm3i0SnUyecqUdla9DwMDlem//xF/vvn/+CM82zVYiIRp6X97MzgIT36W8QAJgixlF3wW
2GCjAtJEQgWAPscvuInkupctphxKHXUIPI3k336Nf9wUeEE83RFSsNR7Ngn6vyzxuk5qgA8P3VB6
n17oL9U4rDtIZJpG+Uc8pB9z2S2+luBR9dn0Lz/e4F38xzvqSpN1WFo8A8sUf3tHs1gZyMsVrnZe
y7VWd/rCMIdnnWe+zn7BJrbrZjpXoojgLMFEsWYDmia0dWHGj5bLNCpLbaL2RMIjxZLuNuIXXlK7
rUIknwR1cWH4OU6VEEek0xabPkNPpX1lSKOTM2pvQV9+tEHg4acEJ1iV1jXR3YMW49hLu/jS64W+
8+NqZ+vDs6qJKcRN+xpoWb7yswonp4mpji53jbJqLDbUJeeZvdKRtFcNEyodzwWUR7go1Ne1S+a9
nG4Hm62kkC+NB62P6fA+CkvKJtn/FkOdMK7O+OR5x9ep7ZWAypyPYGTq5eM9IgiClz949n8rwyTn
SKZ/H7vBLtTQntsGhGEYMbopOZWSYgATUzGhJZlKoXjnfZNKYBBCSpfCz9Vgic/Isd+9loj8RFAR
axjwgL6GIiIkib+spA1A+R+9biXkp1qmNxsdjAqzhFIeNBN6dA39nP/hyzDdo9+0H9Q/7+IWjTtI
rePI/yHCrLX282iHS26iI1VbT1Jm2A/WDv5eRiFVv9U1whQOkignzvrMCHy8TKKZUYArVLfVRNXD
gT6cZwKnCPxBfAoL7zZMbkPMYraohfHJq0Ptnnnol0Gr2cok0UR7ZIGoWc6GbfBYlFepc5OcPfKN
F+z5Gg5vERHy5DSqDe6pbI0Xa8Ksn2oUsbmEdqcRzxnK87vjDtQqyqdxxFmrGrrSUkyVq7bEx5KY
AqnWHbT57TzW0/iqvNn3F/lbSr6fwEkYJEuZh3QRC5ZGvjKmya3gZrQKwuw3mcJtbyItTJp1sQL/
qeciuSHxzR+fGZiUwOiliZ3hhgjJa3poegmdDfQtONaizvNzzVCWMRkRPnPOU7NKNIMc7lxclWXi
P8BE+EbOJWo8k51gWMQrPb9klJq5zdGJwo5Rt8uUU8s2NrGGRTR+To7dzo3e8Nzcy9xdzuldcykU
IAMAtT6mv5VBymgzpCkF9HRJYLHUCHVjrEHaQeo2fOMwVSAmZ5dY2xHCG3mFTWG3l7Z07itFjyV3
0vYiOPxeGGgxwCYYiv4ptkbPZM8wR5JfYf9KWBwPXfgaJdH3mEyfNrWwsUBBjvuy2UmsxWtjRuOQ
+3ttMO+VTPtKlnr88pibHGm1qxhvHaHKtS2GgVGE8YrzW61N6l8WTV+T7NDo7sBxaYdgMFwQdhdm
bhOVCNQj9fTTa+YO2sZGzalCq7avKVsu/mkuZK4osOsNdAKG3hV8bLBxILbS6jFHIl07RMKe3fvG
2Va6ue8yROLKxFmnVx+iYh3p0OFpARh+xtE9ghckw+qB6wgd111T+uKhFVMaF3q0gQjcb9nE5KYu
57Jgu3kwIp3e3BIfYo5UlogKW4V5ZYVY1zGt3m6glpHNo/S8grE00J5Bs1fERaYrq/FPYQGNw12A
7Z8sfNQ3B7ed+0t6XR24PiZYjCXfinJMtkUzPDmR7i9EMW2CSDsOjXNjV976o/0DSOwro7zeJlfk
Nxzy/Ux9JjnuHb3DYAqLj9wtHw9zIm7vcEEa2S4avRarYGzdLWy7mrb4xp9bUbug3bDK4cpj5tS3
igZLVLiW93ObBOZHOxC+dYAHVenOB9S1Ug0Kv9+fR10HkFHSTanp4XqgRCvp4VVUOim/ZEXKo97L
dvQ3Y6Due/ZWjOV8eJKe9KVRWxH1H4x+an6Srz2RLY8ORX1xR606uTgI+2yHgY+yK15eE8fWyrXC
V3JB/2vlnwSyvp1H39hpWAzj/CuV9KoWaFyueMUNQx8gZTi5U1HI0Fck3QJmLX5MLWlYvNAFdW7s
fDyQVHh2ppGCbVdeXZAHMxLhkBJkM1j0kppibwftTFQBpWkFCQPS+Gtke31BDcWbY9A+OYYE1fgA
xBa+7POQcskMNVKXHPzXo5l+9lptESbzb8pIfjyjbhaSgGtjMXwt+mqfNPG9y3UFRwmhycwOvkcG
jB2LMClw+GZBTmIBmPKYiGPmjt1y5CxFPATG3WyU0+q225eu+ZJV/cEQ2T7yCTrwJQt2bbXqyHwd
O3vVh1iHEpPTRD9Z9w1VY0HkXUnFJgthyHYF/8JZ0Y21aTLnxCiEqjxVfNmSLT52qn2IBwJILv2P
5ch3JvYIscyvIT4BVg3zh+2OUHz7QENcuZ+NlBxay5VU7m8ji2tC5n05TBopn+YFBYG2XW7RkPH8
uXWE+8OxHrJvCFPPUUfOxO06sB74NGjzIsxHn/GRxV4LwvSusPXHQPDFAD+Yr5ycEA59kPG2A4SJ
QTqNT9V4xTLvHVWoYzOK0mf+hoaaz6Q5JiOdzR7NUFsThQmjYj7PHd2vHDXugFwM4FqJc1UUWIXi
qViOoFAXuu7Ig9F8AqmFrYmS6zSQsQBkUn9rdAtrEg9M97mSV75Ys/BtDJNDxDSmT0xRF400aEfl
E9dr58OtR34MYVEHijB70x4EyUNlrGJvetDr9KT5jMVCRNKLT/iOBQn6QWXuUlt/t7PoxA3njtD+
jTMGNE+fonQL+mt/H8XOsRirY6HMM3Vzj51W75Xrs7oRCLCqCwr5Pslhr7RYuBCAoOT0V26f365v
XbxEPzX+yNCdV9yyuDtg245KV8NKaOLSG1OsJkScLarAA629lSV4iYpWed3vYWv3D33K9UjyYEeS
hJyPyGKVzlaF7nCFtfrT0nvlFNuodIAMzT6l/ilPk09D/3RxsswKeYWm32YsPW4a3dtOe1cWxrHr
sycVpa+stt/EIPbYtzZpAoJMygfD/QQcMkeCB+KRFKX7mMnsAiZb+2tJeRaaf7IrkhPONYvlwbWG
fNF6wUmVxdHufiHrXKxmIqSlPUTdtk54P7zpHUjztrC1mVCZvjFPuNkG95vQIpZmM0wQD1U3XgoD
0IxuVIvWdoBO5ZAd0rXSU2IGzd7rrHcdSEV7YKrw7HYt3V6xCDg0t6tEUyW+v/7mRNVbnfrPfrAf
Braa1Js3vuxVBzC3iFOyW7x2msNppsWiNNlPrS1vxKxkzZ5J3dhRTA2+d18dxinZjQM+KOPBCz3u
sXLlhiOFg+ad52VHKuzPkBCddjiYqbgmhb3qsF6180P1V3HvvFcD8UIMSDxHwnb0DnMU674j7r1a
LJsldtd9ZRj3Gh23Q8JJKHbOk2zoZU7X1IUBOtK9ExdfHm6i3etty8nKyxKIqGR5PMs+9QR5U9t+
goXypbX5q4kmCSQGKAHx/3hjeQXfQjAX4yyjkR7bedZ0JhG9bqfssdGzrdCmPS7jr2mMTlBXdiBM
7qB9XwwvfQlKfSuoxVoMmfMzJ2rn3wZ390HosAIY6V1Hezin5lvGR2b5mCu6cLimfnygdPDgt4GB
lqResgigMFeJbKPoOuZPar4TXHJyBrafFAHfaKrutQ4ftHpUoXNqDKyJtXjoeXtJVT7OdUtGUN9a
SJRh+KKlxaqaKYYxO6KFvcgvvucBFin8teIzw8OybttmnUzjE+Yy7MMpk+BRYdQQqe+Q98sJ+vTM
rl/DcLzOYznGVK81ADHXLs4lXlGNmD9JKgzz3ilzcJoauGcWHsaTo27Tz4aZ/tunkHsbBcZ3BDrL
DLK3ju7xLg945s0tBUS00HwXt23IZ+8Q9WAdo7CSTVRhkuGsYbz3PZcWN2SkmK3gyADJDiOxcBRV
drRUb13QVXbKsiwS/Q7j6jtXllXigB4N7Edh9iYOOI1dXfvpQgs8hi9XKhU6BQJGA0FsOBsDvI/J
oBtN/VKUO160vMRoQ4t3PQD+d3p7Fap5fClTj6aBem+m6bGuKLs1Q4DbniluhqzCfW3SSCCjTO6N
aAMWNWfl4ELIHqX1g7sKB8Ksiqa81mzrc0OylILq4K6NsKtMTvPGla1ZDrX+GtM6/CTFtrMk6n5e
FWtZxQlQLry2Q259pIUID8Lw700jm/Zhuh+UAMfv528+z5a7H4bCzqfvsyHQty3G9uJokHOrYV9x
/iSHg3ybV9irhF48dRbMuDn5UNiePmdYQa7W2i94qbWw7fzO13UKmlldSt7cTWaHR9K28TLDM3dn
duzYqg6fq8liV+DoN6bF1vOz8qoTQHZi6PGUoyYTTsMO8gKIhks+juVjrEEt8hP0DMtdppKhrRnr
9l4OOPnE7JGpe07arl8na8v0Nha2S/xtwbNQbQ/DzfyRuRp2aasZ647TH3E8EZxGF7PgYEcoTUNB
p7dHON9yuD6n+dFwgW45cXDCVh8RkmxSGOZF313iqFrF43ebGOpAIzeMkfnzMx3AHVE8dSsiQnF4
a01CEEEYnBnZodEUtn/1cFrnD15NK1nkMWtxGPMW1tBsYAPU6ylww3NmRDe9K7N1nhruEqOKd4A5
d4uI0T+Vowa/KIAdMQAMRpzCmWyaLIXEU8ZQ/6UJwFtSpVDvfOP5z++UhPJWtvxDVPePjWMZ9yJN
njViU2TmublhqIovExeVrk8oujYVCAOlLWpll9uwI44sWoyJQoOAogveDjVQCOji+2ei6G2DDENT
1aVvAQ5Jg3vMOovKQ2SX8D/nJ9LqEquw6xB65dphtfmpk50GiqgrVp5TWifS1LReCnOtl87nFI/5
Ou6ceThW49pKZvpcCB3LDLrnvowG/Mf+mhCctunwSU0ZUbrZt0K6mNPtOBtJS6xiHo+EyjZ8kJMp
LzFx2jkhdLZEcR6xuCEHdXSSZUCoQYQPucY0yVB4mMkEI5k22mrQ5ou/oDoQTFG2gUK0FAQz9rae
xjtSmMfYjr2Ty73B9Cr7NpjlnjN5eHCbyTpZ8NZ1Ow7PQ4ET2yD80LuZv/G4zy7aYGuOsrmTVhhu
SaevfaPyr1ryXCX98AxZmxtx6x+ms0tgK6edt4ur4Hns9kkQnqGM63jchLNqXPSRjvJNyk7r/ZCJ
GepdqCX0KoDWOiusjRsPzS2HU1b2dyKBgqeVkDg0oMs5lcBpjZ/SinRuQ0hZW12FYm2Usvpmpp8e
26bCGdt16JbxK/lpYMdDed8FNFMmScixb2sVwXSg4zk+junwxcoptvRQG/vc1W8ZfvDOKOInOWZ3
yge9Whi1vRXEO/CVibNWM7qLWrBPAX40DpJccotErCqhm5uuFPhiB58vP1J2n2gjIoAOL0qiFqlq
ahZO2ldXPQ6q1dRX45qhrHd1aDwpZsicGuUW46g6RcpAioN7poKuWgaKVPqkP9n4xQ7Y5fEwQaDb
eLn1VcjIOs4pLbIqd2mTvHFUY06WxDWtiBXrSiBNXA/ZXW7RFpprOKTDkzKD18SE0+UCSQj0rF8T
A77VVG5wWUEiMSXB08QO9n5Z59suCF7COrJuTSBvVRiGRz/o71Ij9tZt2BsH6TPTE1gQ+Q7pT2yF
GgwK7a6RNh2JOKct3PkzSmanW2LZTh7hkLqi3dD8Gjtj3MO+RmbSQzYwU1vmQ0aWZCjfqJA+kutc
ubjfWk3fYPBcZwaQG/oQ2mKWmJQ4uAHFq1TivM+meJwJdDKmnBgxwFtVeWz96k3XG3x/8bmo0L3t
nGvZ1BoIMtMtDLI7Y4yJfoMFCn5Bvz35lrnts/FGe82TyPUbnTQnpxS3Wa0qRzNEbKHBq2qKVWtM
H6FZ3Wr2KvwNX/MJWm/MixjDr0xTdwr/Ooqf9hNcGte8Ts1wqZsXdxhf9KE5Rpl4B1AAMJ+OUxRb
vJ2YfKNQP7vV2FPCou0LkTIK4VFqgYGEH7KPEBn/JmNvdNpTVCKvNL+zjLLM/OwhtKs/VT1AODwC
GH5RP+ilxLsXvWYN4L5GjW8gWvZp49yVhmJsHV7zIZZrkFIcuRji+MUPDb6Hwgm1dRYLvLTlpjUK
Wsnlh2zhh4hh7+az4lrj8Us51jNKojnbf2+J/o0RdmRb0Z6eWJfJU2vpEOhT2lNsdd8z3ZQKUtKg
Dl0oZt3xvGEDWkm8ACLxoPvehwfIBrLKVk+ruzK38ayG43m+UDGlHDHxrGVkxiurtZEn40YuLE3u
654KP6lte64/i1wgfVvo9gscJVBC70FmL3IjvETCe/JBJXqz36+Opk+Cw0k+3fANscnWXBwnnjN7
HBvtmQ70GRJn0MZbRNtKE5xUob1MGjcvJ5hudR1uet381h2y/Tn5gnIk0DyYnw7T3Mn/ziP3FlXm
txgAdQjnI9fyg1HPrRAD8VwibLeB/iG7809D1L8p1wR2F0D3RsriiIGrPslriBbjlnj/naNZ0M6t
nz7Fc2jVDWRR4ycoiy9wsORgjHpjgple0CCkNfkuZeQPG/pE2cJUeU/an4N+Ld9pP3pM+OxEYT1G
RG5MbZjrXLwncMM3bojfDbyasotfBFPQEJx0xpXZDoFVJn3/TXvNNvPRgql7XiQlwmI7S/l2nb8W
wO/h68ZbQV8Tij31IDU4HD6sZCtzl706usVBeZxpEm6Lo7PTvJ9wAE+SeJfIAHqR00lKAy7hG0Uc
Eo6dbT/2lgd8wKluYNRwk9ioBng5ZhOXcvat3IGAzBg9covkRue5VPMkMmer9XsypvoqF/GLiv2f
VpVfVBM8YuG44+LxkpTOj07yEKS2BnaBcaGzrQd7SV6Upe9VVy7iUAEZWCO8AmWRC8EmD/kKRSjq
ph/SQDKjWMDlJl33DCX0GxH6y9O0j9Ca7xqKlGmljS9DMXzYefUephM7Jqt9QPp6q6pPREMgS6m/
pXD50erMB+pbKEjJv9NQQ5nguxQlkv4IFKMmyq+AOitGDwBXsFWDdZjCpUjgXOKSRehEWikTwg2G
BNQnpupnMO/KOnib6HhJ2+h5/pyRUr+4f15lQj1QQ013Tg7Iz7yKLqOOg1JxtvKrAZSm0tyfjIww
E/Pg3Rr1VURtzdLKgl+4Dzem/6TNmRYOISPAVuJwBFSWrkwye37PqZ483DtnPUizDTd858OXYJdb
t/8eXIitsbFvJsEkhdkTPiq/zYhZTbfe/Qj7IWKTDuget16F0QL7Iw1fBO5Dll7bGmxDnrxUuf/N
gMxZ1MbE2N5nrBBSaCueFD/Al0xllEd9TFWLG1nITaMn76KWoLiYdYlmzJiemP625RFu6jlNjmHP
OgcyfoSG39b7SjOOles+9U7CNVF9a23xlSSsRHnOapLZO1AM37nEtZ2EGJa1mg6tkm4RVpkUkAJF
a3gn3utWfVfoQHRwMZH1UDjTNaS3+1HpBMB4Gobgc8T3uEta7UPpWouUDbipyu6S3rgbM3mPiP5e
2ulpbKw9GgoKoZ/KU+swlGiGteVO+BPKDTfNZ89K9kErEWYucAvpZsj5of7cgZ6NJhBg4zy2wZ2C
UN+Rs8n5Ui+7zDr0cyGV4q5RRiE0HLktM/dWkIPUYrCikKCge9wNCL4UujZfo6d/gk9LHfVi9KTd
cb/QXWcMb0PiPKUWumpvG+/ZgDw9WRUcfoL8CGtvxKl+7CRijTQeW0N7MgHyaCWgPe7fDWVSbk7E
Wp5Gm9wMfVeQnJuVCPRNawsQKaRGq4rfKgteRRXt2/6jLdu7yITAWru44om1XkyEBaCMvHFpeG1M
aI9F1DPbbFx93VZwRFp4wxWJvKTzomtPFfUim7QnCMvvsLtm9YYcjYhePcgPvrlDY1unc5VRaI6g
D4PwJW7uctdt8RxSwSPz2LlDA/72HeszFsyI6N6eZWbvMVFsyJbJdtFj1XUjLs2efu/mGE70OqYU
r9k4mn2xfQvEsurfQStcx30OL6vvOsQknkfU11/D1LGkor00GXFrlw9JlEa5GBKqm4Ke0CLeHb7e
s8hZHkyr2bbljNzqap9UcLnLYEctSiclXZES/Qes9G2E1N25rbyb1UxSNQjhLi9QK8JPDrlD6rHz
dQ9FPb52XvVK8visWANnZ3DVEvZ2jc8hn2eHxEpD8yErvaeqOneKV82z+7Wbyp/R+YRS+4iqxZZg
4Cq1FJRpDiltEdtM77nO13w6ueZ9hqP2kzMZVkl1h4f5jWsDk5GKDD9uwu0fQTOS7IzMtC9V9D5N
VUCfy8QcNOLCTeed4GzQaUm1CiqyjVs/JR6bUUS40KYQK4mwSZJz+51/UxKgbRYT2ktfmC4C92o+
ipJdqyjldurCixYOv4PogTkzhIL5xh6gme/9yNuXR898ue4QQCcK4UGMjnDb5RgvmYHTPq8R7+fA
tKhldo4VZ/wG2TzKuLiRrnku5qlhpJ3n/bQBJubS6bIk0Lu1G+AMpsOxA4r3LcRbSv9iLsJfNRnX
PCMpXIbxDfnjxIscPEASXXCPUYekmN4G/J4LvU2DAxERGBeTv6qFf7QG9QpD0CjLF/sMh+JVeP6R
EvB03QsguXaqbarONxZK9eUd5Jp7w02X3BZ7GfxSiCjXygvOFqSSV/LnBDJmsl9Slw6xf0nkpYcz
E/egKvC9UvMl2kfNKe591tBdIBOweMpEkw3lMie5+Ec5YXBEmfAkX61C1bcUecsIbN6krnQWRTX8
tlPk3hn1qYiC5siFwNlIOXyDvIFB57tvkRrrI7Our37EdTAyhXOQVvo8Mo8BIaVVrvpmxXrPpDTX
dlGpCJKZrb9pp5QM2iqtJVzMiEgrbp+KjBnjGlsDIEBsrsaeOkpHHT1j1HelD/VYDWvO++mpLd0n
B1/CsoLHvW06SsR8BiiM7DzkNE4BgPjcvUYOP9TaWVPzubVIdbQa9zPLa7FTc0l9VWgn03WbvW7A
0rSn4VTgdlnrdWlvujro10hMR2Wk9cGKpQ25k6Mg+LB7o4+djYAgvpDzymNrPVw89D30BG4iXtJ/
5rppb4q0fsjt3D6NekLTlBrLvWPqdwxaMCFSZ3jEa1GW3njXJ69QjItD1RfPbetMO1el8tw01xxD
2KGPs4CCk8eGhWBINfvECrmRI0NCqgMYFtIQ1Nb6y2gOapnnnVhM7vBJfgEGtDxjHfNW5uAw4R2h
WcPjohNz/PG8/CdOanslneh5Zl1vPK1+tMjLdJyUWrS2vs1WnWjTlZUwoTj1qVrnVIMF1sjh22pI
91CboE07x/ae28A7ypRNd0gzc2HH3a+gn5RNM6Afz/Up8dSoitJpALMr59mx/RfQA92qSiXBt5oT
KXvbnZZJwAvdk2yJl4dd8M3fusYQimpV6cayCAWcbV0BwrFCIFOINr3J5biy1m3n9cuqDuN1EGwh
1dOe2dj1MravfpTrC68T92OnRws52CeRRfDTK+9WSvczn8fsUBfaVZWtlULzrMLum3saulz5EnfE
vXz6H0OUImpS6WLQsWeE5erPU577Q4fEfBgNKo+mYVqDDycX5RAZVVXz0MxxqaxnTuqmxochjGs9
cpiMhdo5bjytR735MDj9XSAWrH0o2Qc9YXqP/p/u6rgfYY68wcd9o+kUgb+Ppn2OC66TOlyjwupf
LT1gstZ9RpZl7pi3H5HkGCk1/p57xils2Xmszr4UUXYpwgYIRN4yb1NJvrPGbuvGUbjqLReaUWhk
SGNTidN6vIWzjzzGiVAihKYMZ5IadkirZVdfx+qv1M1uLYuIPOPxoQneqTbZ21ZylypQEZCzGIkp
FFXsF0B8wrFdOlRLtiNXirF95oznwUsJfjuDT0OY10EoyC4Ba1yMejbU8YtEz9nm7Kg3s8+WSrPE
om75kxzHIyutPhpNeyALfgxGNNh+fOwobMuB1cOPEru4BHLg5+5vMFdU5IrcOB/j1FhP1Bh9lZO8
F1FWHUVX3uHVwPBH429b30AdBFwNMdIwxKdFEAhEa0JCtaNuCV3zWUf8Cox+S5vQpdRtUuz59J3g
gHArsJkz8AkH0iL3EiZCWAiNHruJ0z4JxRkw0vTfHAcegD6ssyMvfiqbJ1Vb711tkXIuNqZWHkvf
+IyjxliMmf0qI3HkRLX3PaqZmnYbu+lO6/wSqiX/Qbfhc1BZs+6q4oN8M13UL3qFYALW+IpN9UPr
pGLuysA0t1J647KRizCsxyEPOADG7ncJ5PJY2pmzSCniHHtWlUyxVdENyzCqtjGBFZQ1pOQaAq18
jcz8Zpn8gJzNsSv1A7GQeWrBvySePOsTq4pdjr+VV/C1UB/S7u/hcj/kFcxbZLZNg/nQndSTP1QT
TRHVccjJPyIhYQTaW6CkzQZ/oOsmX05ccp0lgjCqfBuyzYeJtzOHdiNy+Qqn8ptdah96IZs1uUnk
MrmWoGXqefhDSOZk8/yZEVwyFD8yS1xTZ0tnPjDvngj2Jx18n8IlNJQ6J6+PXoGofHsokUU9fYd2
9tFUzw6OTzBmi7yAazlCixq4alOfcv6z5KlAaMvE1XvaurRdWvafZppRfatDThHGoiTS0PjtD3wT
HiD3vYDt0O9wJafaeyhDsGHDLki9pZ4hKNP6sbewkNmzkbMRzALS2N9EpOqHAFC6a6Jg8JFvetf/
augeOTeds3cFR0S7va87QP8OC22bSs4wVrWvRTAfQeGQISsh53/UAY4tBww9GEP7Ardk3TguVL6h
f9ZSC/jPvE7VA1x+VnQ5ERVmX19mI2aLCJ+QCZBGxh1kQl3neNalDPjMr37ANGfp+6hxd5xlh4Ww
+brD8vnglkxjYmssugqxfnR0JEjhHaNCPLbZpm9Z3E1TgzjOa5JaGP5nIajQ7e9RNfe+LDauLB4z
vbwWerYWfkXl5NaW7GWtuXJzPOdTJo+ihKnhhtsoxUlWjsR8UCGqpVGB4kqGY8E76OIK48imn8Xk
nQE0giceh0NDzQn3gSXUs9ewIBXuj+ltTLS3uc64FuY5nbJbEDSkgeNLHRIQb6a2o4ozuloh0kgc
wBBOA1o3MBPEBU7ILD4wcJOci0GLD/nVJ1g3g5bqpUGfSKCqFzdrsh3Ki7W0ek4Js6yWVMY9RnMQ
IRTMgqMG2ESg+8L5LaDDN772ZHmpCp4xcDmfJB4Cy6kPMSmqRaLE3o2oGPRjSWc1mJUeTNxCRcZ3
zvccM8FckJGk9q4Mn5rZulEF1tHo7AGzUjWfRHFay/8h70x2Y0fW7voqhue8YBskAduDTDL7VK+U
jiaEmiP2PYPd03tFXRi++Ad+AU8KdQoFHSGTjPiavdd+zOPqhSCIl4yIH/A8MGJNJvD+Kk4j1Fgp
8t3adt8wkvwdAWXHjFrjMNo5oEFr3OMFpqgpHladAZJR6zffNZOApoovZ/htpP93qLLfuIuovCRV
tH+eBv8ulvEhkrZNN86ebVR4ABdxKLqne8yiDLARG8zMXEcCS+vW5kzNFoePg/bdtm8L1dUmVV9Z
S24CgjZEbXU3cVsgx2Hv7238CirpkH+X2Tgg2fRv1iyfdGt+ZyyA4xEbsH9PQub9pAk4+h5Y9Xb0
XjD+vvwjh/7/PFqNGB3T9yz1T4dr9v8ZrbbvPquf/xb2w3/6gF0dift//Rn/tgV7/zItx8ZpZTuY
ijzWJP8nS836l+Wb+MU8n4WCUspjCanqbkj+53939H8Z5IMZvu8KTxfC/o8sNfdfNi5jT8dL4hCo
hhD7f/2Pf8fAPfxbt97/lz//pwPV9GxlDvq/Avd//+aWjiXFNHGJed5/EbinpbBsijkgLZBV7uGD
ltnC1s0h60pH+477CwgqV2cUraf0y2wKiIVO/VtNHDs+azRssjGTguGpL6CrwqqyaQPID7dZqySe
qx18hGFYTrw9MxciRsoTYo0Dx+MvKx+YP6nLbMIAxw7Xt2AFs52TQRzWhoPXnJmctCXrb2tt5POw
7JckepjM6Gvsah3CJoS+Cs8kJT/AhrifPljehpLg943ntEgk1/zcL0UZCnTGpxl9Czge85TZqH4z
7s96IePFjc2LscxEmJmfUpMct3pxi0SEP1nH+lQHYuyPLegdStHvAZYa4nDfCX1dviYgRByD2CkX
K9/VtIpLEtS581H4sr4lZfsAXAByEAu3fTaPGIqz2Q+kNaIr1MWeIc8BtheZHLkLMAGyQme1f1gV
VMfxgZc92y/4U5Qm7IVgbzskambk26DqFza1U2Mj/Zm6mR9WaXcxkKMksvt9Dl829QV7Y/9o1clv
beQhbMcScC40vm6wn5XPlQr+H7+rSyb21iWKJui6DidVMQeO3QCexexqF+Nwcph87/2qeHYYAuR5
6QY0ZbD2hz5MnMwIDYBpu/W8annooThkKpsV2yVzPMYscdD5OTjIuBbbIUrzU1++WRn7fjmNpxLC
QyDqCYSBRzz3xCqpXT+hroBh170AYVxKkAFE9vI9782Tlpt3a/TVjv61kLi7RfwtElaxsTOHkWCW
mhIRE6C3SXemVHraxAPv2rAIUuTm2f5r0HT3RjjLbaXX2mMr3rPYIEwvyol9katzT0WyF+wJYGyw
Ru6cPVb+56QEyoRVsgbz4Wz9ARaLLlG+LTTbvae9DBGGJc+vx3DxJiCmFSCNpuj+NkV7HmaWXWk8
40EyZM///m4MXh0aubbiGxq1sIF1tM3SKfBGIz92L02eAF5ufKglXRcUkjqIp4ncjc+xqB68GRRr
NU4UBVzmGziyqGzIwPVViYISCVtBNYs98bVXqzDoZr33FpvchdaNAiii3spbVq9Q0i6++Cl77HRu
13/G/nNSY/fzbOGdik7oDF7K29rxXKb0TpexTMY720dL2LG+7XWJAsYsb5pjUhyCCvMHzP8NPFB3
3kKpRKiJkAlNaNKKt16jrRvMrWV7zgnezlnPnexC2wSJ40vpK0hZzSqVsqohNPa/STbJfCS+sUAR
ymd5LtruUlSCALycWJOU3ZKz2L9d4iUIa9YYEpOOIxoFD8gm/JgQltq6CGM5PQAmpvwU5UqUr2Yc
/C46N3JCHFTNODOphy3nvhoW7ZNMNmR1MfTMHGsxi6996lG1aUOtn/IuHU9JF0ehNc+hHNyz6fqn
koakHk2sYHb/hlMOUwCiAG0d7iaBGays4XRIZtZe3MKsTiqBFiBjgow6FWsMKmaq6+rRQJVFZVkx
XxETDzIxEJ1WLTtI86D+Ev86uEBiLazwQVpSqvUuUkIA8dSGf9p0Sc7D4h7xLGWs25IZhWcdilX7
LbL0geXuflJp7zowhWxFfVJPbTAvQxGujirnZiOBXElBrTN9WieCiVvfC4sVSwO0F5g4HxxXqAsK
87HyMSkiR8h3Re1YsNI8jHJ9fpcXA7/qsJMOTkuHoW4naHMsJXgU7KayjPinfiiS7TLnl6w0512c
V0yDXxcCcBe/gC4LFI1G+2qJzA5AXhuslyYqz1Vn6JJTpfLBzkCWjhTvrzrhwh0+sJwGINM8H3hZ
2FewIYtM+2KblmyBRxd3bosYrPWxkS2eOqAYXqQDejm34UWfHxNteBBWa+7NNvtMV+/edxZMQWN8
4BevL6asn9xpuvojECZLb0/aWDSQsPSvec4ellrTg8mdiMdldjLqDCaTbMGZosvraq/k+Pjdna7p
Zz2TJzex2Sn4ZnnRnOhuks6TBb+izgmEEGJ9l3zRdaIzt3l3t7jUkfq1GoI1zXKvkLfIeSzhWRgZ
jp2hz2/DoDSobQBDsqP37l619dRLeq0OubDXmeEg/ZmoEyiFzgAZf9Y5rFLpbafuCjbopIBED33G
JqlaroPR/Ek165IWJbidZHpZx6w62YC2JQ7Zo8jdnxb6XGAYyC9L2DmbsXT1LdmEiMxj+QaLyr6W
LfdvlpKRWneztSFYjKm+NR4r3WX1radE7o3e3vWYU2ma/eRAbnaZQCwrC+eokYeatkHPyawkdTo9
lOOyjSST5mS2+nASsPj1BdPRIgYkJGn94OjFAfD4JzlGQJVF42/w22EcIZ8I51SDbmjFlVfaUKgT
bUf2hgi6CvKotM2/hUiZyXaZvun8P1MLZBL1lwqqM7Bf+jdXpki5dBKfVZGAmAfiOUiKh04YezGb
9iZZ0d2CpNyWnn8iwXrTi0g793b3hhmNh9ZXMzAkHcsKTRp8N6HQCxOWnDjSeApA/9HrxykLa39I
rlHigMc7eOTVBRDAvuvExellNvuZIOpeZ8fQadoctnDmNmB6743JxdiA2EzWZL1kUZWfUy+98eWj
pY3xUZij/TSBPjQqmlt6bnvrJC8rSV0BWSwkZIJLRPOiAhhmEQVWFin6ph/OU8pLapfncro6cgwT
sf4tU+PKebwE7Bs3vcw/8t59Gxw4R7hMjpDg4w3R2qAxW+D8U/mLD+lZ84oGgVv+7ZXkZDZo5BhL
0ncv3hDk1l0LhGocVojoU2oGs+1G2LbWfK9XT6Wu/Wo6m99KC4zW3ZcWQb4aMrcBK4Qx1vEGqUKP
7NwDOUJOyxx0JTcHmwfmqVnU7ZcKPQrC6MBU8zxKqEvmTFkwCIb7xfBilN7nQnZfqeK9B62S9KtE
FxXGicgxGzeFBfArrn7aTry4c8MwxeIBNNp+nySfvg2GNJXEIK6FhyfNjeUhE5AejQ4Se9ncd1Dt
EMzvu0IhwzjtGUtgvforLXOH1cDeDwKhwURjv5VqKWgyKUM/R24fCTpcNT4CPPW62i1IeH2uiBeD
6xozrZvGiAKT1RP491eBNSl0E07vtkA/MUWPGVPWo6mKU9v7Yq9wgXEzMI4fwMDL9QB875yvxW/a
WvgzpmG3Duc+ie7wWHbbrtF/wHApbcAfCjOEhtMUkMJSUUH2gSnaxznLvmIVq8d1BEg/0p0gAj0q
ExgW0Ov5wBA0yXwtQyii2bZbm7c8cb91pBc7jOyIJuFuSgvaZjXYfWiYdXmwx7eoS6MQoRYdfj3B
k/TRgaB9mlPK0hJL1ODqYxDFmEtLaV5ypmu1TsQXvATcKbL9s/il2gJpMwG9w0XzGfNowzXRLAqf
UdyUSUvESMWSX3OY48Ok0JNj8oWbrUbnCqvTcqNvXkRnH6VgFP2iI+AZjwDZNvlv27hakNRiX9rk
BnlaoA3rWSt0knUdSaI7kIcsV18XDnDRWBQpCdItSNDlyDBxtudwbaD0oUTJCN8ph0RuknZKMJAn
74sN+hsbBFUZFtPMw9aT/JWJdl51KJBZ4f5W7sbpFF2WLN1tYdfmNjGZ481cDoHIQM/YtBejXn0z
ouxuxMyvjBm7Sb+ICS8heuNi43rxZ5qFk59Y7CXkxzJgbfdntq12S1iJ6HxWYhNGrDkDOO9becCi
56+dM/DI9DCOPF6azvn0E0pN0CuHbBHJ1tMAmM45tPQqg540oOIe3Pk3H0GPu8hq/Np2Djt35Rd2
5g6Mfuxtar/9ArL1B7GQtq+smfKi8cOMWShLOPGVj52BvGJ9W1urRHyY7rSSrWE3Zyz/K+NTzsN9
FDdPRud2R6dB/rFittoUMIgi2e0MWUJ+4f3sI93aymW+yRHzqQ4cJ3zCS/9esYXdFI6b79qZmbs7
p9BtdfvkkHF5l2bakzmnDGX5PFdfRm9VXJGJqy3PxjB/FJJZsZG5RajL7q/s+xufmkq1I6wQrSgz
wAzThaPXUdijittu51tjgZXNjDt27e6u8qNuWzUOCU4MSWu8tBvrH/ahoKEtTOoPjt2TFpfGjrrV
pJipjzVzAdb+Y3I08+xW4d/GRNiMQerZyly3lMDIi5DiEOzcIt4BjuKM4vSrR/2l6uqfkQs8iGPv
EdVJFEh/uqmjdrMwlMonbMQOtyIqYpaLb6bdJKHhDQg6N6han8xBAfhAaGu1ZMg8yp+1o+lCZV/v
W44aZIj1GT8zc3LNnoPGklysK+kjNR/FKO9wMv+KuPuCjfo0SZUEQPRo0KFH3LDi0g7tFQcryctF
xGPXajNxSWnozka/zQdGcUNtfzGfm2rBze32jzWOZDRO+JO8vWOL+IItE20yo13AqyyOWGpHU/Xq
EmBs9k6y94Zo23XpeZIrWvk84VUhdL1w1zDX3sqqevZqw0WzttL3LLz9UXvO1sXbz1ZoowcAls+x
2raXKo7TwKhx4eU9mWdxfvaJDUCRaB7MpsVv2tJT9j7ucZ8sjKV2HvQlsw4AY086n/1aipMuQGL4
qFu2LHqYMbfta99ZX+kwc7Qmas7fEVbtlcYpEyWQdZ9zTUnc/QUmfq2BCpr7mmjwFKUp4N5hTOVR
89GJF4i1vc54nJECb/0yyfY6fQhiaQl8FTc39omnpJqZW0T0ELWADp+svzbpNoHt63QVfvuaTciT
y5XXehRfLZPwjVmyO2U198JElCojy4IO9n7C+jzlKdpOjHGcZH6JTCuEacmih21nmGTZlT2a2ptS
X6w1o4Y2h7+yJmI3zesdPuNbnYcE8hRHKfo9MnHv3HnmSQcqw+aYCQ/bU9IKvPZcDlmwaGgZkRqC
Zi3QcPVybQK8kh2gZKijUhvvm9Tpd2PNQszWTn1L9eToy4vJ96JDDVYljIHwpIrvMu7/GgQ+2EX/
fvW0v/zZlWMSjoLUGYdru7exshokqwiThhKYzJdhrWJPfh1c70W7a0eqUK72Qsevv8Q6E3zvo41h
fWeIE2l9iHrTXJsIZEMePeZMJ+HoVzsOyHYlqrr1saZlyZewRnT9qrHqzOFhMGi6PLLN8AaZFfL2
o4lD8OKCCjXdeTrIYj2O8YDSxmnfiUW8E4WPIFJW0ybZUey5i3Ft7FHuPC1Dbc+cJVuwNphuOYMB
6z6a3tJwKyBTTmKW0U7f7OpMbhOPjB5/Cc21hNNV3WyrmnZjxgftOcuD6GCQ5O7I9qf66SUTejGX
r2QNdztG7RCqo5GyGJvsaTaLh3FAwbFC5tmqlbJsm+tCHxBkw/IJKPiPcCyPh9h8A6ugceChyIw9
/8Y85m+arg9tytyEmejj7BIi20z91iy5IaPc/jDJROdjjSwU9fBm9eVPbHbbtKg+EBI+DJLwl9is
jgIeJ4kldbJbk7Le8ZgGY851MsdILyo3OiuvZ5tg4UnS+7rJXmaPMqDU2HaPs9Pxl7POaNv8zIxp
IpHTZgrU9F+2bXNIjOtBz7Kti6D9PmtQCpvEmDFvQsdokRZCqnetJEm2Zislqes9EFil41PHlbwu
2ln4a0Kn7LL5JaxNO605m6opL+QzQqUbvvVz8iw57HGuQ4dP1RNkvCZu+2mSEIryYuQc52XS7wCz
3C0r2vBCucPm6pRFJc5REBosxWw+Fjtdwqhbj4h1Dq0zmOQddl04SZMo4Lj+oy8XkFCMYIm4X9ca
FaX+K/3m5NXFbpE9ecjD8+g+gyJ93pKEuTV6vrBxIc1tRUTZx3tt7bRw5IQytL89+I2gbob3KQIe
tfTujk05Y0K32w0mH59nDo+eJszd6mCoj7hXKJHPuDZiClbxIJTaBDDcwWk9bm0pmOsidfB866Q7
aF7FIvdLnqVn5jF96JLMtrrOU+eMj0vhBB4aOHLrvZ3NYM2iWcjZd8H9bVlPWp9pPxlnUykx3PyF
wD3Eism0BIYo/5jruc50wJGI47d2LIGKjPbRKex9heVki0gaVTYqd94bM1jM6kx47b2NznsXT+X3
Wtu3CeIswSybuG+4Iia4QZ1Eeq7N+u7JWQxs+XH2s3LNb7J2JSipm+7wTyN213CumJpS9ov8RV/8
m67Bp/pMKYVyEmA2nZ0LJps2lX0ujICeDiV9w+MrDSTTMzy9QuRPRFZV27GjrkrMnKLThTxrydne
9I3PUQeLBd4dA44+hkSZnxYbK6NuGBvA59bFM/OXuX6IUbLsfBc6h8xzAuQmqAU5dX2t0qlTboQc
7sMKSDsYlHnCJBgu9KBb6hK+SOtROOaTPEXF9JTPsQSbZSOqsD4dshGWyXjLLBpdF95my959tatv
Uf+xK+4WrUnvq0r/1VJuHGbJSCizaZt09l93JIQnQ6AvOZ374kOTx3wxISuPRxfjPeNGys7Msc95
toSeM3wspY1L6THG10zXg5mHtjp1TUzblnkHG6LnjSSuzUgxxThpKMjtVX87yKNw1HC8j+3BM3ry
sOMFuUTsXy0stJYxvWKXf2tn66+Tw2WYxvWX8Jpg9uTJ8DVnD6TorYWte+gS8taSyNiA3mSa+QSE
3uwOsZPmO9kR4LfO4og9MA7Br5dBpquE30IBNqxxF0kmB17llkAr+2JvGyjzXcMj1WHyn1MxIdbR
bfAmmLtcveSkYX5FEafHUiP8BMNpHe+nImpRYPMHmB5quZz3h5QoHwDnsx6/M+V5/CcgSp8dawuV
7ZBK5pBTjWlqmkQcyB3Ojx9Ec6BSPCNYLE7ZHu9S28KFWyUlJVlT3w2+TUKo5ddAvG/c2Om+afHh
wZ0ozOSACO+f/lcwaFNa3bgefzp9fHSFQQ9sty9Oci14SGlKfOY0hKMgIk0C8ilt9tPNtqjqcQfr
azloq3xf/ZlhOGpEFbM51yzWdRUlrMbIInU+Ot189Wc1L5SUO23n3eXDcmcyd8zs/MXBXKhN2P/a
eO5Dmb528YLXEzlS4j/rxnCcGXpmZPJqI7ESiXm2GkCvOusZDkb6gOnbS3hol46UN7OVYY6CzNbi
OWQAizONkTlpzbwAACiUOU+7pN53NQ2XuSweSdmg0ygoFMkVxaLziGD7nu+ar0ZwRYje8FGUPjUl
OqNImUBmdCTyn2BpPTmWUl0aOf+jzAxg0cP0FpOKx5jRR94Qr3uWevy0E8qBWzzbJEFyUSS43bdD
nANHwue8c32QNmYqPvJF++mRy+smUJ7BLb8zvb0v/PLUdfYZC4fHRMN8g/GVBEXD3O5ZpMbMlRX0
c2uydNFefXPWqMoGxZd3PhbriP6tm4i9sF2wHmaff7EfwCKmnaS0dnrUvKbGBKE94cSvjOVTpvmT
dL295+qcnzEFa1+Vl2LRP7OVV9aRpM2VJ/c4GrPOgBrpnyyeEjgPZkp6sJ7YJ3RagSWRQGvjq96S
ivBosR65G/KGnQCCOpM5eHwEXoQ6e/mhJwTIkLwkfES8GyG3VehYTCejggOeDUzg0r33M1fU2kEJ
yOHqjDFRk3bUYTWcqTMtdgqCDJbWqNiVLd4vXNFbpo+7El1+6K0MTHLLU1rm0Eaw2q1Xd5JNAAz3
T0JiZgpcnKnNvMWdrodzxoPtoFPVE/wORn1eSE9T8Lebq8KKZn2K7+JMyWmQG1apCW07f8pMCoKy
MS8Q3VBj87EFbg3tYjEuRGWlSIvSDnZPGDUnjMposUbjvumNe4+c6imxEbtOr9mo/Sni8bnU+fsy
arBytty9YTwCN3QPhAPjNFhSb5vrzhNhn5SJA6uhBD8yA1rYRJbz3U7Zk5/St1pO9lI1w2MyfIs+
QuVZyLsppl3IoanqVheWQiBq9a6mDfsnjX/8hcwNqqs7A31j0YiDNV6t9djEYtmQo0Hd5g+YtseF
/Qs6N1OniRi8hyxKfxLJ0NtCrpTmyzPbGgOHKuIGQqJdkr8yMCRx5TwR7HDANM5hWUYEq5XLwjDW
1JgQT/e1g2u2dT5QLX40KlmswGA4WuQWrCSOyeTSE0FmaLI/duTzrYSTCZVSRhGabDOCy7jsHjkI
CHEg0qxyK2b+axirrDOI1k+jSj9rVQ6adNrroJLRcGjfJ4vxZyQyjcwFpE8qRc1On9pUSTNVvppj
IjvnjU84wdVVnWGI0z3rFLvDO4k2KGK09lqpzDYO1UfN6A58Bv6xN3DclAkBby1Jb0ur49Rs6u2q
k7os+ydLpcJNkmfV9ZjvEBiXqeQ420k+UymeuT6ugkXUEQOrUYY22aivM8QUB3iBn5JFR6R9sKyL
v2uXtUP7xKWUqey6UtLpl1dfZdppPul2kIE+oMsht1LJd73xxJ2iE3bDxgzlr5ZglfGMjGAnpwOg
wdUNhHJXVr6GfBuWj0fInqfS9vo1vS90uPPoCYGuKGf6ak0o26hlVFrfgkNwM5XTPTpshDuOZ7MQ
a06kIb+jIKw4wR/1lIiiOoE0NDXq31Q2YE1I4GhotwIdm6PSAweVIziW6jMz0re8y8+xly4sEpk1
+MQPesQQpiqPsOGkaVRCoY6UakhfIXFR4xOk5aoswz6J33oVbsg8JhrG52wq9pZKP6QKeumIQwTe
guWegMRWMbAWtOrEQIqHjvt7si8wt679MPO0q5TFgrhFz7GfYuIXdcd/64ljFJjiN1ZJQuOi8tVW
YfNCUx/pIIjqhAWeWMULxf0jYvr9ohIfF8F/tfsxYCx7HXze2xJuO4IrkiInlRmZz3ha/ulHEjhN
+TgT5KY8QXr0x1KZk46qvStkxD4BlZpBLmWLDQHTIuuRmELJQOLAA8yiBZDfWzQgu4pVC8hB6m9F
SaQLNlHcCSvYQLI/Dg0WSXqUPw1hmRahmYJ6aSZEsxv8Ky0He+QKm0r93am0TV/7cKEaHUuVw0ko
7yVXyZxkEQ5YHfD+FAWLTocWrm2JWKsrdtTajMTLI+ZTtKGeF9kzKqsN9CNieFL3ZSrLd0hWIsRp
2N7VKjWUHNS/q8cFmKlE0cLFWjq/9vVwMxsqL65vg5RdwifIIvU6QhZaDFky48MAZVtte6TaJq+w
R5SprzJNAZB0zJ/AEC0NH9ugsk8ZqNaU26i9ov4nU/molfaTqrxUmhyoSfmsXzLCVBtCVS1IP4x5
mzCNpQMBnOTViOCMoHOSbtP185U9QXG3ttGfjJH9lo1ItBkYseAFqZGwRO19ScBrGc/v2TxMe1zR
D5nKgE1ZpdM4De51ivQPvPA4dBMUZT7ZsRTFzc44UoZ1vCJ9lWEHVfmuKnI2RmlPW8OTEKlA2kQp
7T0yatnPM7x0/e2i4mvLdCL5eqLT6/2XidXgJiLvSBpVukusdjujQNzYGcnK4PsZembcz24jxDYW
/alNcPWtKkrXV6G6jckdVqig3bG2H/+B5LkqhHcZI2AgdkcQPAm9Dld0oiJ72X6kjGdJ8U1E81Ck
N7rj/mTLKTtzsryQYF8HjYmCfO0bBj2kllCnmy+WU18FlMSNV+OzHorIDNfcvdiQngX5wq0KGq5U
5PDUzI+uCiFuOqoysmSDsnadIGZv56rI4hG+2Ba1sLbz5bBfgbQv5BtP5re5lLdaxR4zf8Prpx5C
9YwStuKriORahSVDJGDZ1+KvI0cZ4BPuEJv6l6lgAtf3REA1QWd5CzWYGObFJ5BZkMyMLfg6qqhm
rH4sY1R8cxKjEklUpLNLtjNsLLQhUDENFfuM8uvFdttL6rhUFfXvGrNhHJtdn4unjNzowrFPqwqS
dlSkdH/WVcA0xJInX12GYnmuh7HcQYo/akM/sCDrLuC+zxJyYO3jbSqBup+MFtej0w+bev2KSbhO
SbquSbwm7ezTMumldB+OWEIqdkWRfKIohQCi8hzZXgJ6XznNckcFai83azVAe+XZ92wjtzXdmLd2
nRCMqmNpsgCBsiDZ+lb/NVj1l6ZRmbSN9TcxCnq1Zedl7Mg8FfSdJwRzRmUX2h03lSArcperYHCy
63+9oiCxjFjUxvvjkyBez3g4LTLFXVlcRO0+rGSNF2SOx558tAaCqPP0sBI9rFvgDu0YQH7aiw/Y
7B89moxrVzwz4B0ZRaykmwtSzj3Szsd4fC9U/Lm6t4FtffHLvTiaStIGBpX8lFNUbNUYwmdcl44U
8S7J6tIevhKS1qv5uERwPFv3nrUb+Y8ksut8mcDCzn6Kx80je3YDmoWfhMLrCXPrbXXgULrmT07S
u9dS4AxfU9ufNdqqOa4C8oYDlhTmbpgE0rdJgJtbdAh00GZHFSgvSZYvVcS8sIz3VoXOd6TP+//E
0JNHXyp5U0FCvdEZ98TXMKpW4fVFMcWBZa3AL9OaNpSq0BjzWxRRn6zjPsOfz7N5TDumeChF78zo
j5rILCUtZZYse4YTz3ofWduy/QLbyXswcW1lKKIbV7fDFa2en8hjb0LbKA2DlpfIm7JPn/oRf205
yJ0YyWyEkBISXHReQedt/Nh90Z2RCFCEyjn7yNZqjkWGXLBP97BMJsTUyQdtwIdtg3YzKfJQvxRg
SjkQWCUx2qyNI2pypn33loZ+q3zoa0KhBE9KIsJ0HS5d0kJ1GOrhOIjp1UoQCTC8YMPMbJGpwAhn
ssPCG3FBlAxm4XTz1ZdACStygoZlqo5Tr5uwuppv2bSXvoDsADWJ5ahN7CQw4L3eA73D2beA4CCy
cgsB8uCs1gMjpk/L9yYCSC2KXeaCdBsEx1aGEi1em4KVBskTd70+TlwwWE7hgKI3sGF/JeWkb0aK
vgb2E7XSZojtv+UoYC5RO5ORCMVr/NYdjutJUBjZtdyiZirCeRi/WI8/tgYPXWwhT8BobjwaSjwx
LtXRIzFxmxNk2/CYPgzuAejeZoU2M7rjW48OknSA8liji/Ii801IhgNtxlyvxgk8CUgifnvP24sp
qUowetNmhV671peu6u/ZHc9CYWwS3GwSI7Jt+s1GhzRzneM2lK50UDbkGYeU9wq8oW1ukw1XfFrr
byMRL5xqu7IgAt2Nbks5OGR6aZ+wqtNQaiiaxXxvmNkRIWzQm+Q7tM1wJ1xm7HazXEcrfcShfGkc
ZB8IpSQRVozaOVRIsoMW3TUnkfZsCeH8xIN5Lkt7X2f8YgQ5Ha0ezwMGkU09+w9R9TA6aA5ZzPLk
G/nWazmQ2qX+47PNbdiX6dwELmmD3aqTLV3y7QCw4YDvMWTxMBoLnsrIfvkHNcobQLs+P7aMM+BO
IGiZ/OrIYOZX5A05ne3wlSXzsZhB8fudv+9Qd8VNhkig5OGVjNc2QCCQnfZ9gIU8BRu4H63xhtXs
y2IaurV4XaTBbaIXON6ZHBztEZV+ThKr184IvVRBFBuMI+MxrC2gwQOoXJuasew7GHIj8J7Ju3m1
e2Hel3XPWVIF80Rvxd2zlGpn7K5zwOyfNqyzoAsVw54FNlmiNISpbKdDPUhEXOnH0vPFw9BVnvHh
TJHw1pXOU2x4B1c9dT5xXXphBc6QfUbUxBsdJCYt9fxamQzAu4RXeYhf/WxcdvGo9zQh06Ub74us
Zks9mfOBDimYWue+H3m/u84UlA3aw+jlL1lDoZXk7Skp0e10E6EEg71QEVPTtlAsd7U+HBhVPy3u
8AVdgzrNJZtdn+t9kei4o/z2p7CccuPXfrdfwUGQ+n2Ne0w8EZd0gwebRUC+H9ueIMt5YmBVqnsB
CY6ZIYMyJVDdtK8u9up+VJ5Ltq7fXbUouhXGeOfjADAwIlfgQ072+o2qQ39hybczREMK4eg+lVbj
0De7DGgB23Qtqr5ldF5EjNakhzlC413ArjyR/VdcDRbK6VoAoTPzz2haf2zXv8qpufUmxZNwa3Hs
6Blnx6sftRYkxFjyfRaL+9Cb0WGs61fYIQc3m7Uz4lGsAtN2RhJhzGgn65hCYCyYOnQmcrwBgdPs
QjRN4LnofMYzxttqVMjSOSlPSw2mL3FmJhpxcXZnplGUmmcZY+uu7QNM8INRiwtAsdck57izlvhD
T96mfvjp/OSAsorpObTUVq8P1cxV5bH6CienWi5GjOBpLqEepxOdls1B1Fd8QTZEzo1ViAmqALut
Ap9zty8EUz42wyC+ETwzW8tCzaVHn/x43+NN3lUVuyvAXX3uvsctbBCmxedpwmBsIxvq7M1sdtW5
ijUAXwlXwTrT7sPphLQC6LHr+iMHPxJJ4VlMsOA55e707Pusoqb5FfXMFJgeYoS4REoAhRCfj0pw
Sg6rOjJHg55+sIlcY+J3yGsm8Cz2vvOaF3Zxs6d+HV/ZHB9biVfHzsdvAnSOAH8/+5xlqDcCnkSE
3/fMFBPWRfbg/iATvYldm8rn1eQ3NWx4AZVvs9pnFAGg8GeOazRZyYkVX8ao036TUot2HvK2hsY1
0/hlyAK5QQQViCKh8jzZDqAQOC4wXZlXLUZ9W7g5TQFia+m9rTvrDIcAs0foEx0X/pxv3iPaA2bg
/gwaS+yhpPpDZXmIu//N3Jn1Vm5sWfqvXNQ7XRwiGCRQ1Q9nnjTPeiGUkpLzGJx/fX+0ffs6qxu3
q14KZcCGU3kypXNIRuzYe61v5QRnFTfI3NVeN+NHZCMQJ/TxK6iADwxs6geF9n5VG9hSvMi6ZDqI
roiyTCqgDhmZRb4Vzy/GLteYDZ3uwdLRkrPuwZ5V767d/hwmlj4+4IwTCGWIn1uvmclRV7ZFitT0
bCkI26MFCdaeT7X5OAEziQwipchoT3de1r3RQbr89zphsGx8ltXUkDLV/q+r+LMpdfmz/bfFifOP
r//6S4wdfxp1Nh/txy+/2BawKKe77ruZ7r91l7V/94Asr/zP/ubfvn//Wx6n6vvf/+XjC2TuJobI
HX/+4nWxTNOh2YuN5F//+k3+/MPXHzl/GNWn/v6rQeYff+gPV4z/G5GsOEBMpAgOUxwsN8O3bv/9
X7zfJBkDHiFKJg0MLDN8nz9NMcIhYM9UVCpS2jZ/GCfN35PyrN8cxxYs4sR2eCYv+a+YYn7NzOCn
8RUW12VAQx6K4y6JfH+N0wHl59tyQrwv5yUHbKJC7RvEyBLEh+4gpdR5dJnn4kl1f9irfrHn/NWO
83uY11/MOMu3pr8khekjDCImAd/PX7+1zw4WkdbIxIYj4z6D4zSW6rPtK6BLZcoIOrTLbR4sgoky
YooAf/gv1+lPg9BffwLcZ3yLX38EHEf40ejNYQ4S4j8kTaDbKjG29x027sre0najFoNlj2N5uEc4
GRTdfSzYkYO2MTbYhEiFblNxNg3jPIWFvSZyudgPCu5TrJ564Cx7Qbrhbqx/VK3NQDNz0IRhfpUx
y8oQupjbOGbJqN+3NkV8mLerRiIcT8VCtR4NQOQNkdGRax9mWG+bOO6RLmX21mWMsTIK6vlG5/06
a3HMDX14Pc7Zp07FuoVo2sdGuRnICtuMJYIo+m3X8ZC/u4uRVG7qDoC/a0L81ir5rgK32CdFiXwU
8Xq2KIcCycAAfRtDj9heWp0oe6cgSLaYdIDa6LpfeVA9mR8De624WLxsbxvyubURaND730Y0YnbF
EHMKEHTv/foFuz2n8HkJPJk6hMJu7qyjUH/EZNGEtDpWJkIhZPNZv0Zz+RMfebmaSDvcwqwGbU2T
AsVQtQfxGazDOmEU2qufacaPolP/TCHy2SRjumHttUCHsMdgQHuJguoaT/H82oZudOc2jXsYrG4v
ex8ep5ndgwZ+rkknXyPGt2CWi5qVuq1Q2ljdVRsy2tHzEJ9vImw729zD44PImpgoiL87sIvW2tS0
rebRQAjDJhx07iXK3JaSKxF46ZYsbd4QWrDhXswOf0PVXU0FQk6FcnWtoEEBYwr0abARpktgdXbn
uS+NFz7YMzm0gzu+B037NsTFAN3nkipuu6mW5t0ctMVxSSYgREjtU7vvz1XZ5seoTVDhhPSvmXD4
RsCWHqfqFA293LvDBAEy8u+zpgWvUsfotoKIG8ZL9U2YMP2yW9+AXLx4EnJk6w5kL8LlS4OzEwcO
AzzrOh4G426U8TsaTHPv8YLWysWWKkEh7chbotfPedoybNd1e5RmwyQtiM+NT3OrKsuz4ap7w7Oi
TZK3nMHt+cVjsn6wcusNxZxJcw5CP+zpSlfNbZcLoP65We8cz7gPCB07mcgHtwaXttRV9OX8qEkw
YkjYPjSVYZ3xBHOCa6bP3rc+UFSvq5npmUH9fouQfwsbSlzSgDi1JvPNXVUoPgLyFMy5bi/4vnJ6
IJM8CQW/zD65mXUza2YFRQ5gLsodejqdA1UTwwga5zK9IU/G2wywMPYSZxhz+2GJfQdE2M/ozK2w
EbCkhojYGHgi7jDPe6KumA9AKLDaNrwkwLTrEGe3aRnFZo4t5MIz5R+PMgw68dqWQAhFPR4qstD3
Ke2ftTcGh8EwLMbjFCKBl8qVQ2hH3O69kMYW2IyvQJDZIJD3EyuAMLHi7ZYeqMWEAxeKDGenNWJE
WhP7Pmbw35Y+2p90SjG5Z2QIFuCsfNXvB7fd0ihZl3BuGEdz3FtkWKoOtrka+TLUVI5aYc7juqTQ
1+lh8GsmiCY3/CSAVgZVO2NnSrERdcklWzhXdTncdqCRACerE7D8eruUmrWNGVoaHIhyODkZGk+J
vp6VP4IcaLTXEM2eUiNVR5Rt6SbHlVbQTa5kh8A89uuD7dASr0hUdUwE5rJGw+YlEhGDcRuLPqV3
Yp+Id7hJ7Xk36D45+dOx72zvasjGbwFo4SqRIwkphX3fFoZ/MnC+M7AXTENcasFCTXs7j51tKM0f
AKSRiVu2sdHmvGPdyg7FkN0T3hczJo6DtT/0r1aLtyjAznoK+wyrUZMqurrmtKsTDEfSewD+7h2F
gcHJSHpUQ3Xr4qYK9TYhYqRrHKibqMbRa9PdE0QvG6ZO7rM23HgzPjHVt7zhtEL9FuYHhA73YgDA
rSztbkU+veYifKjjhLUlolBs25/1BEgrmqY1Uz/kxbELLNcbdm3f5oeCEQ2Ho3QfkucyA7OZQ7YB
uHnluulTolacFpyDAnLtwxXxsM2uSxNx0aIdCJbwAZj8CG7sDyDvSNtN5pyhQagMjVuAZ6g+ZKyP
ir79Ma0IvGha4mSbZILQ3P9EW85SKBMQeGivVS9xxsvCw0jO3Rhm3YWge94ppIfcWhqzDVBqz8Iy
ALmE9Uh/ICZAXRXaTGoie93RjVsliBu7urd3uQP1kQ7ipk2QTeoU2YMfmSnbyHJcjommtEPMcqFG
sjTHiAI8mRiQsdmhmvSzVLQV5twD/RDS5MHM+d5OXb9BzOLSI8rOlsEhGRi0uSpFBBOfo+K2Qt5s
JUtARhsu/VZugtpwtwnrIfQ91HfFAHnXR/KlvJ5nWXY3STyCLjAYC6aTe8OMI4W/q0pWVYgzWR9h
KEUwlwwgVnPDuu1t4mTSimW3M2Yit6zEO7jheIZDax5VFCGC4CPbCj3VFz8OdxEP56r3ar3DQsSi
UQQjaSS8wlwkUpnF7xJ2i8rTzi6xBQl4uUZp3kBR0HOzMly6QuVk7CLXDNbMqvA5Ll8HlwvzpDMu
gUEqIbl5mqcEwAqBwMOKIu977FktteVdBSIFt/LTprt6MHPNkw+1aI2Vn45+HLaY/NDaVamT7AjD
XXgrAJ9jahsa+pzRMp9GfpmkPHEpVZeDJIHlat20s9zV6cwh/a43UOFIquPN4LAferIC6NHW5Mwt
l5nE+Taq1YZmFzt2n5xTUT4kjrdPbNIcGh8NoO5yVnc0oEPryU3aRUBGEODQ9BQ4jrNvZDm3ncWx
9PcnWGfmW0Gc6Zri4LmxkPV6A7s4gYz5ieFYX00Pg39TUi1bKA3WWPsYqC+SByok0Q/2Kg1kcZIN
4uSmkGeJGL9I6ppRsYcnIXH2GKavEfmRZwAR7xQncEOXYWfQUxjpXn03TkoVrL2rolfX+Sz0OpTK
25UDijbYntKP7/A63IiloBlZgWJkC9vcpKiZzcFdpzYeKfAR3NGZt6lE9FM6Iw7GMhl3rlde+zEF
uKj9r6nEWt5m1KqRg6sMIDIhtdUmsvWO1Tdd/f4req1pCHLeAVxW9RPWhpZWC/mCjxCLumXAVO2m
KX9KVAq21MgOeWldEF/QExz1J17Ct6ZrNiLnGDsxt5lQGx4n2kYzTeJ9jI4SCA+tP+l3KA4Wk4hT
PGf2/EPRx9xZ9VKHxv2FQsQ0c1C+3EAeXr0jSSTfDk3XdWKmHlhh9EW97310WX4tBSM6FIwMD3Hs
531w9l27utGh+aSFae/Nnn42/tstHmOTsrDeK/1lZTU3qbXgHe1NOFJRd2vWIXOTuzRVpepOZRoT
5eD0oL9F9chbD0PMHtgr7H2y8EAcYqx2wYwSzsenRIpKyCQc3jJW3G6bICqFlG9ixUDGa2oEPRBD
AJ1qlC2hV+7y0f/0u8naCIE7gxSYjTqGZjvRG3OGpzrEZ9HXE2cBWWFf8h3OSilmpLgsF1NggqB0
ZdY+u7SDFdxKGRlr57tIwmKd9hV0+QAmnu6dMzfZfLIxor6llkA8ZjZU5FARGhleukE/A3z+tgl/
qNWQnIqPWfPu84DKh6oEFarTm5tQotGPop9RWC/O5WzXCjddB5P6oQhLyU37o1jQuHWHJgOnYGRu
xjjv1klgvPSevA+SDp8BbwDa9U+riuwtDEZGl/NkYdRdNwNi0JxnGTMxbqgiQdHe0IMxw+fZ4HNl
9HmfMcXe+N504SmFHyMRk7nTup1f83Fo8Ho0krCg1N7GafKeh8M1BfQNzop+g3ISElXLUDB2cQ9G
ze++r62CLkjdRLaSz/xBWHQ9GZCmtrUwbnC7xZqKFkd4i65nx/SG2xXIOiPhLx7jH9oFTRUQmVUM
iLrGs0s48obMZHmJAK3Ulf3pOnhnW/RBcAtxRIgsPlDTSIhkO+Cw9OzJV8pnp7i2Kf3AJWwGmoEd
0NWSmvD3DyRKdLrJ7Haf22Ql1RMzCcSQJIfKHzEKFRpI3xA4aXaLFEi4eLRRlcUCtG5mGOgUAgo0
m+c7mwCwQF0aN6bJE/rPD9j/d3MBoZPD+VqY0pL899cTvsbj74jcRIUh+JFERLB8jsaTJWfNMf/T
m2tuit5fdtT5/5O0/muc7tLX4FtLz4ceQhYoUJJfv3VrtIVEy0S8nYXRWinDW5lIhXHvYuROOocZ
7wAbwPszPfK/DRrzS0ts/10uPSb9a2vsj2bY/2mc/Y/qlAFU+SedMnpuzbfx/JH97ev7bwAmm/9X
34y/4o++mfObRVsIZgw2KLpnjuB3/micmb+ZsGt8/vH4qu+bnvoHT0Z4v/ncb77ihrPgVnhc+r+3
zlxaZwtphuQqQWuN4OK/t/X+bBf9U57M7627v/aPTLLiEV3T1XMctXTP/iNPRuEbm4Bk0C9r7mfn
uxZjfN+6S8SRBp2lJjw+w1gj6s2sQ00wA/4Vqi9IV8DLgegh8MMH3sDC9PWOUkwiMl4UftYdEe90
pll2qZYZkoQgIslm3Mc28q+KRCUMTnKdhPKzqs8NqrOsGJ8YiZ8Ke6anZDrkHy5eR8Ivsh7Rb9jO
t8HUfZRZkG1mP0w2VeJeB6Q7rYzsUtjqxyL8JzCQ8VF4UDbyKW8BalpUrKNF88rIZmvjg8OmMbMi
9+4BlxdKLAhdMFMtMiB0yYSGJtumzGlbs6K4N6jQzjJFMzGXzDIco9QbhTsG6Z8+Fex/m1Zkp4iT
cN4/2Qv0fiSfi4QZK9hVTv6izItpddORKRbn3ZhyUzA+OQ0aJaVJaEpS1e4+CpNbHA7bJGNTaU1S
KC20CZahRnbHkeneXDy0gX+04OWuKKQhsU0aBmvicHKn+W8Zd4FoBMwVALO15d+Y0/zFXJWLU5kh
w16uGaMHEPAE4WExF7eww45ViiRSOtPPnNgfnKlteVBGDsA6ay64pdTS3iLjBd1T9lLbYLBdF+m1
qXFDdrOloJnWJyJlKKBr9q3Wjd6MgXGxVRQ/ZD99qIhLPoFGKKNuR74M1uwZsGSJAKEaeB9TChOu
I7dnJ6cq5eCLYc/REs1lDzgM/Wnd9M3F5kp7QEWSaLixwmkbZbI7NSnmK9impGo5wVkZaD4nUNfb
WKlH4tOTwyzcbWPTkmGE6tLjg45IzK3yyouV2M5eC9dfaZNZiomW5dYUIyEDhtHguMTPjkLxvurd
/qoX7kljYN0hHUBgHUiJxVJiAEx9xnHRh5XQpbBT3e3M4cuOEG/UUwUbr6F/MSApR9BzdIXcMcj1
1zwcS7CagudeeWd0biRQ1HQitY5JTS1etQsdj2AlqAY4JMzwygwyeZOa9rNZIyJTcXYyqMeBmlTz
nZDnaDDWoHtRcKf3pK7ep6k4LafupkRFkPK4mT51TAArbbWMhIVDXC3Iiq1p99+4ae86nb05XXRr
2G9lzJMSMoOHbApeXlR3IdprPTY7N7WjmyWByzYReOST+24rTv0CzgMVKFOjCTtAqHyT+Bobfxu6
MCyvCH0p0vPwrJP8iLkSNXTsXmohQ/q5qHeBQLyQYbPhpPiiLWrGgQ14H6hiIzpKW4bfZ2DfuEkC
5yXWPHVacdMYHjJLhFtvvffkW+BNZV6360xZny143GJw7WM96St3mf76s5w39jzQpQhBskK+X8WQ
2Qi6+0GX51797hVr5NEI4mcnRhRKzA1s5w/XY0Q+kA6Zgl711a1j0MHFYXBykHzh8+gOYEAJAcqd
xwoblkSxAkoIyCgyQaRwWzRDTyCjrmicv3CCYKHJv3PWPZwkiCtissq2Zo1qdxqmQ6rcAzqyxyzC
85343W3l1ncN/ODtTF935dioEYyIG6JUDEeV2dw2FsiThiD6uuMkNRU2x5tevmWusaNmb1ddNVj7
wCoOk1LR2dEk+dLR0m1+4eaQG7iTFuySvRGFdKcyrggRV57HWHFwhzuAeLtaym0+W4fGcdvTEnwY
WE+BUZBKUmfTuuR6pyWhw1VBiCMTigMIVs7fy0PgVffhxHhB2ZD6Oalt48Hqt3VFuyourlpeBJ0y
oZUY969D9JCM0j5GBaKXGm/uxoREOOXIHZWVvjUxmkGrn/ROd/e+45wLsIbrMeCYRyIO/o1pE2Xh
cEjT63Fo6x1AByKh6uBkJ/A7pWY24UjsIoUxOIwJUEF08YjAcUBFTSFfBaFLRFK05Lz0r0VLaFwR
DnQn22+pIqA6VLIt1R67Jn0s84VXV2mHb2ACPDuLEB1AkEEATcVtJ0frxNih3KQusUtOzUtNhyRJ
nSFWRcSbAo8oiHYoy+04Kg/klFKYeDmfVGh/e2Vvp9bGw5qewJEh3eoZREfABAImJVtc2t2q8Ar/
GiPm20iiInJX/0pB30J6RPxN7Rf+PgiDnUDNWEYc+rmlyn0kYYeLnPH3ezUOhFlIdx2Votk1zHRR
nJmnRlovYZE4zCx0dsKWeQ/3YZmO0NVs3uKZxlaPU8ZnGYSGsgpJvzoXaXLoZXxFFATy/mqUK7Zl
9+QrQqRQUm0dZ7C2obvJecaOXYVeXRfRofKXYVBFGESI1Scot6S3ffiG+6mWMOgGiHBa9XdzhLvF
xOozpXwadbvTRrTSfon9e22Wt8bMzjyH8Y1G/bwNy/QpRtmzj+nWoABiuuynErqC11yVlrUF0UtG
musiLo13IPefSyNgU1w27xxV20pU/pdl06KpLCr4lJxQ1Bv6ZA+Y9PKU7QMgPC3AV+HIs2+QV07W
uN1UZ87Kq2wQuD+TLx30dyJ2vLW7DN7HRSuWHqkCF48fy0MXeY8pxk4OcVzNd69D6oBlDWY2pRC+
yXIfRq/uSEEirW43C3UPQHem/85SEoxoY3rtuUeLtIE4ES/h1L+6Q/eDEYVcBUVJPQG9yWsWo+BQ
IKY1avJ4PGiS7HOecZsVr7JwzyKh+hkaWLtb7tC31PC+xDJzGrQ1b1z4YUOTpTvRMRjsE/OnxVh5
U5RvYGKRh5fuu9ZIxAP2Rz5Lih8V3cDVeSqAf+DbeeV8H032JaL43Zbz/JH2IaapgVgd5Avh6N8F
0RyDFwOUwdR63dlOeBcGksQR0j63f/xHogBt9UYOmgE3bQ0ZW5dGs25XaLK096U+HRE6mBOMZ7Ak
z6ET8I5C4xkh16pMIH1j2kHJKl5YmDxmrC58enO46tH9xd0N7bT1gKJREyAaTEOyzwb4gime2lLP
PoMwOK3KU1ejAhlfp4/w+AjRHdkz84DydBoDqHiDAR8xRFRBFvToIzLS1LweAbtCpERLn9ywjjit
kjyPXmnVTcjMoNNWuHURh9sxt4FFYrIVvmDjp4jGD0Hs1Wx4782ysIuGpGWRhO9DlL+KWXyFMVNO
U6IIiyeExB6eSszx0bZpKcFLoFjr2BugjifVrRuPN7GDKD42rIeSPDM2ufI4dDWItrHehot/S6Dz
AO/Imt/skQ46uEop/0oPRUra8JRUgBhH02deYqELt0jJ63K0+PjILP+tKovhAX7so6jp2njh9ATJ
8NjivKToOkASQ81mtEAAg2ig3VDuao/PZ27kM3wDWiSW+qqcAKnx4D4iWkX+knO3cb8GLXLvco4+
QutZ4PHBtgkbiSkIwFRiRVZR3D+kk9gtX+1quz9qQ/4E0EFSTZzeqBfJNqSrGW5YSqKVtOqjxbN0
jjPF8EtmAHkwrKxcgWuRZhz6iwa52rzr5Eep0c7lvIZeRcTz6t4FJkBK1+9Lcgr9OyTEm7DgjQEe
eGjSRcgEl2MoTSgYZfjeTRVTLhXfhLLf+fK+afRNV7uPPdJN8sxWCNoRH7jFbRdyy6g8uCm0AvaY
BiDcYbzzKvSbTURwGbFpU+dPK0maAKql+pH5Nsmp3XVvHByjv8ummhjJApnXNFjDLihHVDJOc070
bnaa5l5F5qchkwfeUbmrVMz2Yt/kJaYgM4zdXedrEDAGUrGoZr2dg2knprxfGdhXLUY6J8Z/6TZV
3FCNY96pabZOudKcePylkUrgYStrrHoNn/CULldaBs+Mj+v9SAXaD+KBOFLYFHVyH3Sk8UzojmO7
fJtc+S5kjIKbxmHmTUc23EttDdcFvpyuLZ9TF49tF1b0ObOb9ImprgiJtAT2hTphOnbkcICrEkfA
BhiCOiTRY4CiwzSSiWRv8yNM+ZGTPGfk0jB6y0NIh7E6pgNso9Bx9vXs7foOaE0enXrXHVFeXWwr
+rKz4QEBy41IzQ/tTx9DMH/EBVtCSBDxClPelhHWQ9lzAXszeTBsme9FB8/O7f1t11TPbjhfhxEE
UsduMyr85tKH7nvGDLOagJSlLTCbxYHSveH7QCjl0SIajeKmph16sAMcWRSQjLRdcz5EcfMos+ne
KfP3MJQQOZq3xMQi2FSfGhzRanAIPTeV8QbW5thE8/1Ye1ulP0ZTfMRO3e3CbPqAAvRlMCQYaZGK
mEtdF9bNEMOCA0tyRIIQ+921tB+zlBfQzj4IVJccddmL8qq+isf+OjA4P7o4ti2bkRGwhu2IvgFT
a7OKiuriFxT3yXywkdyhUyWSUFTj02BYPwOHYDFv2E+ug6la5uURqT7PHPalsPZJsHAfwk7c26UH
V8J9ZM53KJZjgErnq3SUJ9ORxzynmYs+J0j6a1blQ2CIx1bqJ0JONf3dVV+UewLbjgo2ulQI0NHG
uW53yKDiNdycQ+Jd9dcqyp50bZFT4jpnRlSsw9Z+0Qdoz1s31XxliJ3kNLoTS17Kwi8w9SLvb6bh
bAjQWoEsOSB5zvcQdHeZA29yXvQHbBMzBLOgxlMvS3WSQfO+uNfdxdvJXrqAZo1HT7zUhteCAKPT
SQHzoQnbxJzMPg59l1RXd0wIaUnkduI0g9pyWEKdw/wVdBZZ7TGkWvslxkAvbOeElpdCOx+Kbdzq
Y5srLr24EH21GxPjzmCvI+plXdn3tigpavqdmUhoQz53d8/5vTSzR5lD19DdLbK8aa2DANGxy+jZ
fbTdbpsDPcPTYm1dPLFw79kaXd9d1230GfidwE/ur0dF7EjG/pNnRGXI0oNLblDbEZvROXTEa+PL
djysX5gHbCP3VpXEuWCtZGBjLo3FC8N7uuDuuyeBBHX5zdCFLx03Y0cxjHST7KOUwxdPkb9OsPnt
fF8+TgsgxE6bq67P33ybtPBKTIhC8gsS0q0pKXTyyCdKPRzjM5EIqzpgU5tiCAnJ+B3P8bdhdnpD
stnSt1cQBdBUehFoBtPKwFL0KA2RiPgc0jjjAV5iroadnyfGTd5Sr/bwaScPbf8sZfQkQeRvhQip
YZfVycEJELvdtLKziUk8F2GkpAX1hDdmHO4GyeNkBcmxEfS20zF4IzAmWwfSPZtBjzuY66rp0vQI
kpTq0JaEbPlW5MRrvwANH6EKuI2WsBpX1TuXXgC3kfDXoBlfGIK2mwKm0VSQS+0Vh0Enl9+rRto5
dLVCfTIbh0AS59VlDlg5P2fdYktU9HuYh2pb4ocp4kdTvLgwaGtM/sNkUUfl02acrXGtsCdsMuQE
O6njd98frx0TX6x0ewsnYjHuJzv54fnYaRRiIbxu5nqs+vustg+1W2xCjWepnDfBaCT73hxOzcTg
IUkq6gnnXMoATl4a+eAzObbBBWEntUxgWoy6Ko0EmcHncxZQiPIo5OW1mMN9RdBBxXSSxOMTQOdk
yz7wFvvRecgWAqBv93chvKWrgQm9UPSRmvnW6fgww6oh8UOIXZeBolRh+pDQuZxkUa7trlgEJGSv
uYw2/QjcRZc3e6Ln8NxFVBU0UFxUCz1agsjnANt5pzRW4EQmfaR82sRifMkKFSIyMU9mBilXkuTI
/MuELkSXImpUsWtH+S05fBVellyLCSscd/wRWs370CBU53AEZxo5PdqblPKXRO0QhhPTzf65VOzq
gVR7Yrgn2jqRxQwNfhIfzQsn29zk/ZUxTMQhYvTEuYIKNOjuXYvZkIKstqnHEjtEx3MjK1Tsqfyq
QYadptgFHUMfZKw5wXvDTIKHmO5LUQeHtLC3Hdmf54mM+64IBlJ7sJONonMWu+1wBcxnM6R1eNV7
fbHOy/s5oCuHfLfaxNvIg9cwh+p1yop9hRK5GnEDE3O9Mhzm+GQJZtR/JliY8dUAhLWesvkpVeIQ
GgOBlL1I1sgzJCqqtqBbDB4E6LNTAjNsz62XfbRxsSWkZlvW+Ij8EZRTUVqHAc8afbz8QQB7zSf7
2xbfzLzwvoTea5hG5U1uNqcunb6NRUKAWGcdChUfh9sg1Ca+q/GERgHpQFl5O/CK6XaaXEhSI5yK
wDR2agoQZoxqi1gSfjd9XiQyKM8b5z5jQTOwAhS69fazjnfSRH9feyeYXggCK4jgtfsUuOgDoNf0
e25CE5bDOZgNeTR9iKwosRHzaXBEv/OSegNvetyMG7th4azJYUDmsNBY1MQ22U/DxQJIbnrZZ5VQ
7rqL95fIwp5s111mOA9N37ocfyC2NfWTJaGyzXht93EXb1KsIPTKVHQxIJNhNXdvreDn4Bz4FKxr
T7O7TbZMQIyXh9QMz8ESa6GRDN1UOXhGI3OebRQcVwUzTSiMPMTyUraowEhCKrf0k5/tDq6djX7d
tNHbFUl514BQ2B3GlihCZEcHjVhwg+2A016inSOXgjrMY+Da0kYnE4V/6WGUcF64pyno0jl4Ex2t
MUJ7S+Z3LvLQDTXNVRWGTxA90iMeK5a2/h6VHIizwL6bZnxw8BwJ8WA/tghCjpYmxLJ1pdOrKReg
isb5hw8u4hBlNsGzB9dnLWYam4YFutUqHgNreAEyBoJ9TtFD2hPtTJ8lenz0atM7onkATdV8DTOh
eWSmUSwOTxr5HctgdQFtwK7Q2WgAGmvLQQEBLGiVsijWUVZjb00z9ntPora1b21NDjnHtddc9Ufc
i90xK6dT05VwdRg9Yh/mwepMf4Pf4Io4RWJwJAumz9OwjmaHiKyIswdxLoc+R+8DK7ShnQdek443
J0BcQGU22Ge3zqjKZZDtyPwFPU/DenDv3KmyCSNGiVC07nXCnPc4pNNPcchD/cOoK38TCQShNko+
SgzjqyfemJKbe59UT8kzzSUaXYN4edpiOhLz0c+dF0BUDuxn62cZTtegCAp2PVhYQWKGOwal4uCW
xm2URwCHGdmerDkMN3YUfTU99KHJtxnfRu/+jDvLB0FmNcVzV5EGKRDiTf45VTkdlUDcihEhmfRp
NVImmVV6SlsOMaga6EsxjKEhmd1wh9Yd+oNCcV6fg+oi0Rhvw3g/Neahbf3mUJRwDTOp9aFZhIMi
FzfLcdn2aWaxU72JePgRz/XdkHbmrhj9ryLpj1CziJ2ykAcW9DwpUxGVd1STU7Q3wFcw76ItPwbo
PEuN96n59DT3BlYXbC4RSOwsQvNJipePN68VmKjHTr73bZzSDR6fRS6fgrI6hKm4z9GjUfUfetck
LS1j01xAICMdnZVDtxEfpPwyCzgwut/aaAfWpqKgEBbg3SgdL2OHuCyYbonXFMzswEunhroKPT4e
WpWrGrzZBFhqXbOh5TUkUpqYRDn4EOtZORzitmT8I8mHC+LHDXGBXHgLH7RuxRVtwve2FON5dH1/
k6Ox5MburqkB7puK6rEpjefAg7bUivYREogzXSF5QWuVJgCgVb+NR9yJ1FSUgGJ4NaFKcoq/U8p6
Xk4IaqFGkAb2KYEUsBRjKkRCBSqANnyTcTUjU1ZbuGc7253JkkeWZpGiHvbTz9jgduWw9t2bxlPm
J/HBme2O59W9hLX6Gmx4LqN3ZbYEE8CMkNdK5zeI9cjqLJPpdDsaVXEJw1POmRJtRPYZLkHsQju3
p8WbDW+AGU/NGkZAfbkbQT1IhBSDYoA380KD5uEMM1kIfuGZ9cMAndXm/1EZP7MAVtuaJdWsaNhT
wpkYmAWIwKB4Jz+n3FsNkhlPcsyJ4vkh6zrKk5bBvsrpIXpJWR/Mg5eLxyF2z9poX5Wjh2VMRkwC
DLHSdM5hFsYYaCPOF7jSaotiuJ39h2r0X3Aw3nkebcR0LD714gorAgWBx5JXo9M9dXNJbkJFwCNC
+mcMv2I7hVTuPfRpm5orlkX3MPqcQ+oQI1lVi3MyYuJGR5bn8rEJOPnnDt1CJDEmdQf6P7e+rnrU
cMJYUNBOeo8nExReCaOvcUpk3XSGvHYCvhu1Nz0xKhgDo4c/vGyCA68naAMxrNgr3cFKCS5JCDDT
rDgplF1KcrBJQGmTwolJb4gsqKCvcVJX7QBPw6BeipB77ZKpfseg9GhzQtk0DUIxyVkttuJTqWlD
uR0tY0EQ5xyPwUYF6XOU9dt0OTkjqkd+P3XnhUDW+/ou6unWlSVkonrk7IsHksxoOQz7wB3dzXSO
DZpLYc9t5LOjNVCt1rM70R+f1LaRLvWoAyDDCXl0DXKMyTUP6p2Vdl92SUNI8+ANoHf+N3Vnsls5
s6XXd/HYvGDfDDw5fS/pSCkpc0IoJSV7BrsgGXyIeim/mFdkoewqo2ygRoUa3IsL/P/NRtIhI/Ze
3/p4rti1x8iYr6xh5UdrJhrb8ZkPKx5xWcPssyU0x8TadfA7sxqNIM2QNDjrgSdixwWM4RJ//oae
FQ8FIhoVfy1LuZ8V62NsXqRsPR/eqsUDE4yK73pgrsnSHGzWsbty5h70933iJQM7VYfUtWIlXE/V
q1d1JyDzfFvXWO9yMi5cFMfnZmGfLjOmll12c3NumYLUwTEOkp0/DETMu6nYRFjzvIWwX2OV/dbP
zMucmPt4GYw1yoWvroFylk5xQuwQ4BdZMRw+JwV2nzA1fyXDePHt5Tg0+qPHH+WwDPshNuN9OpBc
dV35YWGLuXneJ4Urd0Txll7jWlV+jAdKHQfvHiHKHMuMiANCfa/+wHtIIIO4+ioPu5suBVRGuQdk
YufIiGuDODNa1Yyp2etlG8Ns1L6RMAWEF19yOgC3oqjJaqQRO2CHhsF02BNHJ3GIQZhp0E8xe3Bm
fPQJgPODtp/Fc1sxjJ5v5sjXbbGZd0LfZ9v6ScuDr4ORUzXuN0weEWjjHJxXC+Keve/rIQGr+tha
1MafDAb20jmFk3/n43hnoiFgQ1Mb/4xHpxSN2lhizIPVl58lakDfoVvAX6xfvIEo1pR8AGjTqrzg
sXWADYSWfwxmyo8E8MMMmrJyR8shBBC4O1NOhyyAr0zjGi5Melvpme5ZEK1eRyC9rv4oNBXKwmLR
fbCEPZNQoTchNU3Uj7zr0F/8Wrx21AWfqKdbTm5cXBnDNaveCF/8uky27Jiwb/iY1ygfJBdTeFvS
LBbWNbIrVudsDaaFf/erE7fzizFxOc4CY0G2NT7FJV/gMRumnRTZxxTZhyCmSyW3UKDUamAM0EIQ
M5A7eXqOYnVqU8FFmcs4McBq8/XoRKcZ/XRXzkxiJ/Ua2OMuHbpr3hbqkJrGs6fsH1yMMKfASPbx
a9eoE0l1Pc3Mlz0dAh/tIPcTku31bCd33f0R2YQmrXkXCucx0O13pJEA8FqsH92EM6tgkdXM+By0
p9DRM/M87V2Wo/KzDcqrnXWESNtx3zcweX2SU30RUhTsdPTeZfiKbf44LkjtJirrQzDm7ZFhcbnt
PbkneP+Y+P65jV2eS4nlb+wyudUdP8ZYFBLaKtiBFhu/ha/Ha2TvqKwBu26t91E8+0bOGMVCL+rS
qiJ8zLs2NoepehkzjsuJi4emEDZOcONnJXz42nDagqmxb8c/GZhkqRqXPYFXSptHcE7CRvonK9jC
xW9d6e7JqunyOHSLKK4YfkKREhyJ2cIwBtmYimYcOcMNMXRO93jGdzzkYDoBeyCIGD3pJUDt1jx2
GU0x7HVt+AFdmECaxnFHVlZsO2tcrRwe2BoL9xlIoSSIPPf93smMgc0b9SYMbGLewG9KYjTJbBvR
dVB0h1RvV5Qf3jMr+UxNhl90XuzmmogDT/538gl0U3VahlBq2ye3IiN7brjres95CCRfswUnoT58
qphlDz2OJLRFPKxDeizYJvJ1b6LlJnpFK/db7Z7GquCQEJYHN60Z+tvL42yee9IeplMw88snEmzw
KdnCab4yS8r66oiDpsHrPnuFcqDbdNYCwLg48AJhkObgEXKTgAEPT4pqmJ7xiEBYMncMsVeSydPK
x4o3o68d1bLl9W/6Evd6Sqgvp2UCNfWTGMI/cdrvErhFm8UU9E9pEhMON3/5uP8cmvC/YPCWPOb/
Gyf8n/9Ufhtf33QFfdSf/x5JyP/7X0hCsgAeuCBX5ZBGXZ9/8s8kofUP1zM1SBh4tkn+kzDt/47g
Rv9gX+fyT9g+W5ajo7H/whGG/7AokOPX8+ETXcu1/iMcoeVE0Ir/liO0fZ+xjmk7UWQxGfu/QVk3
YiY/MR6VDXL3iY2UYDPlBgQ0Y3ZVfmp+Oqw27uQryBz2Z+mrEwONifsTi65Kr7xcdl8TH9J8umUM
TBSbMcxDFjRRuqzKXjwYNvsjvUbDhpXRocZnrWLkiyYtZv+VEy/16kdj0KdDME5WSKuBDZ0j24dU
3g13ZCuWPFRNHm9zNnpTiIzVZsfHFYkZBVs/4pHAjF27WQrjydOLQbtaFH134ZNdcsQwIhQAePg3
o/eRslUcnX7Hif5PZvKUS2zcX1nbzmtc8eE51RvJzojaYzPNm3qsHhkSoM2tf1ZG+Cgb5407xs2j
C1UpZ0cVFctsoz8Mhjh1bUtVKOcZM9CapI7jXCX4HUbq5Pl7Bx7qhyx8B7T6YUzWDy6Aj1h92dr0
v/3cvPQOTS5J8MKqo910DWs0IgjPTL/K1QB4QWEGMgXfPnseg32O83KhziOnun0z+h9GMtobB0WV
pzhfWfJn08Kr/FVg/6GWUJdwM7/LyRUQ/g8NggFwC+inhR6/Z+ajG1KJAOG5F1678cuO3oJCSrwK
7kGG4ndRwvZXRg+DnjPYzrro0eOeWBvY0hAbVOTZqFOLzl5Zl3Rad/Ha99XvYvKWPYO0Pb3jHzhK
xwc6udZ9yTXBoIKCh13+IAPSdG1/MWLKr1qbE9zij084fx8TjTHYxMSUDCmEdZpL1RXzum/x+IU5
AFRqwlYk48Sy0MofYjICXRBSKsK7JInsNdu8jsAz08jF+yyb8YBC0zrJUN4WP17lgWINWGZfU8ds
ZpLiM/jqwKiodVD7jIUQxUXwUhN8Qdw5b3S8fRHAJp0IGlDnD0q532FdfPeTGa2jzP32Gz9ZQ2Gi
aqX9la+zXZV3YqYPwxI8ph1bPl88zrW/qdP5AMH2MtBM0IckIWzhkqCqcEzivS/3iYwO2FnvU89v
HZnYPHOxsbXdU9HWww7nOcF6QVOGuIxm+ZXhA+VMde9MRpBaFJpFKEOVlocOimV1HuKuuVaNfyA3
ulaVvMVaOmq72Zdcphs6qqvsGZ57/RbbakKK2/oDK3FrgRA3ZYh7ZHzytdg0xnCqFL+R4306CvVp
GY5i6+Wsk7QWNTc5OXV1uE7NEqwq6gLaY+8yjokLY1WNZ37k2PySnDN+mov6MeNfjXiCtPhYK7U8
dDGCVqM5VQalwaLbqpQ3LX6zi0HIACMbalcteS2xvRacwMAai7vAAyvwwSYFE/Qy8DlJmXz8xJCg
ota/HzuzIgG7wCurtGA2mVDNjjhncy2fzfCH9W7yq7YWitgL6+rFGDFpayYFB1Os0TyI1QKqMsJs
G2C4VS2rFsWtJ1cUmrFO5weEDSu/GtBzQheZiSu398GbQubqZKY3dsWPBWVo3Rnob2u1XP8x7mJI
fFkC/xyprxkTF6VeRxbjLDGAJ/D1ItFtb9HzgsXXrdUPHl2c7qeNuXgnQskc9bFxxl1+twsbHwip
8fA4j6ehtC8YDJAFF85HSHzbH+n2MAceDHIO9gil7wJaMrMDUot6t0ay8Ucl7N0U012GndjBUuwO
EAf9xLmF+eXiHCnE+mULsmtN5RtHr85ei4qLiizJWVoz58nn2f1KVYrRik8J76xww1j6TGzu5EyQ
FkH1WUhszAN25RLLspydX6HWLrejqHa9VjEnWsqs2PytjMk9u0nyxpfAx94cOtiYBT7nKSXQaHrq
bdCq54oOl1Ut0T8veKCxBfFZK4Bt/dhHcI0turTvgZZHYxri3m/W3cZgUKGF78rkphwZacnDFLyY
6euafd1vLIRcOvD9rhVCNG3qJI1GSJTk0wo1isUvg37oZ9my02iRkenHHw6+i2uLx3K03jmBffVR
8GXHpEb5mZ3WUUzk2enfBeFCDH7L3qmqO6UCpBX168ad+QS7MtsWXXzxS6U24RgxIICfrm3vESyr
Y5WwKrhh7Ao5n+w4eGRHXx+7qj0EUu3AW/7ATxxkAotv8mpDK+keGf2RvH8cok/RY/h0jHDnGYzm
K3Y1RzNuxZXe3EfkFiyQs+YcooRUuf9CE+lP33X4N1T+AF/9CD16i+uPKQfgyAx2zsLy7xmtSBPW
sdyLrwstHQSf893c5cxCeYdElgddP2Fi1e9zHh4EXw2sUXMWYt6bp5szmFCQeL6kcybAv7xxFVlW
BJExlKO547ZPqh/21oiifbREZ9wha68sTzw1u7k6l9wIrQUH3MjIOK6m556fH76EW9HwUMQ1GvHb
0qK6n1LeGF11TR3HX3GJj/dMfKiYTsavyu15GbcVJVc+5asYYo9Spl9uwmgp0TMUX7qnrEu/phEu
okZ2CEpaZcclcy+I1ekVrxmGjvK9nQTbJ82swnz6e3ZCzF8Crrp+rx6nPmChyAsgl/WpJm4Y2TOa
i+rY9fJnkr6ib6OMKqcmkR+N0sCnH5Gim9shBJO3/0S1erDN4HGomYKb5rkzQ0rr+dzLm5911xmq
2WTOaqacKXRnnx4rMvs/5OaAGJOh0sY7ECg/RNnhStPgTyKb33E/PONwnVe8aaCPW/KnKmEMYve/
27Q5CH9aJ9RaJMnMZIHZIoyZ+5ZPLCCyArarY02AJxzLXu767AqyP9yIPmyIk22RIEBIOMdtAVb4
moXN79I3L5QezIADQC9kEO/0fyyP9Kyc5mq+p1Gkd7J6PMxtW/U4HcKDMRbD0a+kQDWrh1ZWfeaK
uaU0jgf9yJsNkgzUNRAh98F3N2SGEGZgnwMfKJy5w+QcO5RnbVKYDyAAwH3KYaXEXomXHQg8htqd
jZoeKO2ehy9hMdZ3x5Of9sxKRkqaJsrxhrnk5Ify2mKgokhrhVe9c4YfzE5IPITdb9bVzNGHPVQu
CTo3Nbfdm9FRoz6YLFaDHCAmczgkYTdM9AFQDsWL0CK7uA7mgxvxzJQeB4uGUcc2r427mu1vx84Y
fwd65rfUx7pj5tHEn6khb/S2e1tGMFennt8Xu3/2qbI528PPFvllWGoLqa/+FOn4Lsv+t0lRr+2Y
RzOAFh0qJtYBEdyQmlMWSqzI3PGWJH1zSpon+nI+J4NJX5pOGbOj5EVlbEBmK2Nti0sxR4eSDukb
JBqDE6kfrzRN+Fb50yyRr/Y8mJJUbN1Q7E2DOTV75UPGJsif4X0SRqt9BZ9nFd730npnw6uqK1lB
lyfuLqYza+2OsDy9H7AB+kYqh5w2XmUpSlKvXTmmYN2P0qCYg92UCyB/ftizlgsz93oNXtNBkbcc
QA1+i6bjPEbOHiov2XqRdWod4UO2Ymj0mFO2IaNk1+fnEmC3XvgoZlVzJgZyyTiXjY71e7GtS7xw
kChdnAa0HVaheKEn5YV8wLM+K3GCUhtV9L+rpF2L8VIFgv8c6Fc5ZazK1onBpz41FuoveT/3/KbN
8Dx08pLM7CymmRNoUjbPvYf7MOH1bceUUepB8RQEPEYiY1WEkN6qzEgjWQc2hKxf9bE9moZXPtbB
ay6rValIucYBtjYKah7nKj4q0+suTd8yjH6ZUC/vE+x6q+o7rbbln9mKiiuB98qcynON9JfE48kO
En/vUASxHj33Y3LcE8zOZkqIhNiXeW7VtrGewgUFpGD2wVAJjngqj3HIGJaZMcMb4ltV2RMGaV7g
3u5VwtC7z/jqtopFkUuRV1iTARl4zth8s+lMC77qYNNFXnsDVr56JZ8T1XJcnetXM0BeSOj3k+7u
Xec3O0gSjgKYGugomp4TuxBHyegrY6kNZf82ER2wnK+pBavuxn1bJgCiDc+Bwu8JvNA91FfWtPUC
3SE9krllYyrXuMOJZZVMtdDYMtRtdy0OnKMRAsIzl+EvxrctbK4iwQNbG+b7LKv3KikJ7HTzTfOE
nEqZ6i7UR/K/BDtS49pY43I0HAtD5ZhikMl0s1XQ/vBTNsmJgZI6NJL+YdC4CUHBQzsxqnUzdqcM
Zi/BtPxdhn/THjuttfNxEyy+g4e1i6HtTRevAA/PHjf1ycmZCwqXjeDS5x+zV7Fy4AkWBBzPFsfl
oUHqegY53090FRObG3Wd2HlI6DYdBHuC3I74QQgPQwLT2/R8U+bOPEGQihPXsZPCRLpCi7iNqPCB
//jFFY5FvocMinE0O5dsTZR1QjjE213X/pkGgrllWD7iXifDNFYDTHSaO9a8KcQNPeubRSM4OSyO
z3n2pKBzKkeXZGhgp9TojvMX4okbJDZ4DboIWzJWKx1hq3/OGv6hY5zZQfFskydbEbB1d4bojjlS
/HXZz49T5a5GbrOGBCpyh258wlXgrlOII/wKP6scToImy1OEUzmi4ZsU0H6EVfpIDZ5lg1KvQpNM
hWaaRuCmVFNO2cTua9HkU60ZqGT0zhlQFD/a5MLApDBkUQ0HOJX4zomiTAg1VJGAVejt106PtqVA
93gkPPYb0868pzfXWuetQZiAsYgLqlVoZsvX9BZQD60XpdpwDKxe22Fmio+PxX3DCpG9dCBgnmbB
JBcwBRw21AwqOME45jvb+68GhGzQLJmnswiYHy5yRquieTNykmlbMo4GRIPWiNbZyIHUA1JLNK32
WmtyLTXHc2oo7p28N3a+5tv4Yecl76wCTb6ZwfzAd+78N3tZpOmvVlNy9HwfR83N5WzbwJL9jZ4Z
BZqts4DsfG2aFspBmVmPVA50xgEGACYPOK8fX3tQvVwze36X/oxD5iADP52B5vpCAD9oaY5LIH8L
6F+gGcAGGLBVSb8xiNutOfz0G6IJ39n8PWuCsNEsIcEo3fuenVm92xtT05OOM6KGqi9Db57xksCK
xeKnBaT4t87Ms50XmLbgl/0XZGQH97e+Z9CU4wDuOOXxa6KKh8Jrn9re/QVdfqhs683VnGQBMMla
Pg7aEE+KxMUQ0PAAWmlpxtIGthwwD1m+9y4z7uqFw72QvfOx4PeKNKnZgGyGKQ/7SFOcHldTweA2
po4DW+ewLQE+F8DPEKcP5YvQkyChaI3YpeYvBARqrBTpl9kuJVMX3YWEZd2+J8Cl7L+wB0RPRN92
LfBpD4Tqxy0wKtvgUu9VXOGdyNKwMrXfJig2m/UIUM57gtwRn/1hbliBwLvanpmvMNUUaEmZSveC
U0xBTiSxocMbzcwG7tsIQmsqptRKcexN2uyBaAkAObxtBHjrZIrOvngtUDTwye+OkzE9cYv8rgam
BAtT//04B9PZNOJhR47+zlWFg7OmfQOs9pl17YCAEdbDcEEF477Qn8VO08JOU//oHpMouvagxBVI
saqmQ5gnbz6osWEs90BMxwkEmV8SYqA8S9Dkqg5eclBlFLiw0wXndp5soMyFwTEhMq9L42c8G8dD
A/QMp/A4zf7dH8Jn+qHIHhIJnLixFVZcH2dNTpOdAkynxLGk4wq02vXIQsYFkKzhH+aJQ0wGhj03
dIiXFYYvAG1Tk9qtZM9Ic/QqBeKWKayWprqF4hfnj3TwUj6qQ/7Dd6ZbSMKOQspj4kdfDYA4TO6w
KjWKLea9N2dfRIY/6Bfg6FkHH2PwMYGatyDnFd/2BQQ9MdnSdHoqOrqfDl/IwwiurtcluSd+RcK8
J+DsnebalSbc/8q9skRQMg/+nmkOnlVsvM80Gm+ZF51moofxJ9s/4JmQ6MtwQU9T7ghqUoYOZm+n
9SsbedRb8PexfnNKkPxas/lu0Dy3aIkmyV81/cvv9/MHSqUPoeYPD8A/TuSzBfCfjpelcdgIEgSQ
0tpFBofAwd4XA8kEsXhHinpuNc9k9pAZ/5XDOE1y/iBqptZW2KGTmDs6pXQOgY3dkSMLMjQiClR3
AHhz51PkYIhDlQ9S1URUXIZkBBx0AYny5Q1G+1IQgFB/fzsN4szur7auyFvSBhYRmoj78r7oFEVg
+c8lsyrh1u0+Imgx68RF2JG96D1+OtHmbpe6bm4Mqkma9KF1wifwlOv0RqXogvDqITgtpS7T48TO
Y3thoNZ9jDr/MegkCOch/5+lGP85O53/QoYIjAueFiYEWEyCwA/hkv5/252b6KqP+iv7N4udf/fX
+Ocdj/WP0HRZn/CLW5Hjk4P4lx2PYf0j4hHBpsZnweNFpvN/PKseKgn+fRwSDm0Jpm/z//pXSx70
qnppFDj4W/FI/AdkEVbwV6X6r2SjpoX7LfA96GLPdRznr4z08+OeEQT9H//N+u/8OVInJlO1mkbx
u839aE8fOe97JZeNinjNThpQVKl7IErHW0yiQIs1xlhpoFFqtJEXz7Uy402poUfUso6+CMKcQUQi
WpLHGkYyh5W0Wz5jIn1KlkhbJniyZRqsbCAsKY4izAZyKfIS++UI7alxTAWXGbq8UCaLuBpVuEzj
6fz0vwLHw9/FYu0o6+WltYkc6zCiiUlBBbLfk1bkmNO8dBoNdTQjquvITDt5q//io+tsrhqAQMil
XL135sS1anS3JrVvsOm8xTlotBUTyyrxnnp6r9kO31OTfPpSEw2lbviHB88aaLC1YYxmadKV/lmI
0V+jRmDdxbBWlsZiLfhYmTJYNTUyS+fUSoymc8w0TkutndxQaHFQGrWFQAG7FfC3BU6GlQOR62g0
NzHt13jm9pKI2F/1+dXVGK+A55VmMlyXyXstHbJRg4Z+DY3/lnDAAzwwFCVgcMvrlmuHdZsdokt/
TI0QJ7k84lZML0wX0xV1xhtTA8e2B0DYtz8KGxS511ByBZ08aUxZxF+Kuud1qwFmRO6famleEc1f
6plH6CyJBKbLriOsrRFoq2dFltNRItmqbM0eUHoSDSlgg0exnaBM7+NzobHqipH2Hl8e1Ugw1wXs
daVV74ZawhMqe2fKd3yEw32gge3Ch7937qLBHxBppDuF7V5MJ9gaHvrqMNlzRFGr1uVXKFNyb14+
hTtaVcDE4cX5eTZPOuWR5yScAMqZAV3i0PyuSkTxXifIt8TvrlcOayn+xK33zS6QVtjqmTVjzVDZ
PmB5p+lutmgH5JdHRLDtIdwnSPfZbZ84ThGe4TrPyyPaFBziVMh1BGk8YgP3sMDNJzUA/QBJb0PU
l/pAmAuIBKlxezFnL8z9XtUgcAkG72WM14Kjssb066L3V4mJ6wAJlIiX5KoiiRMBuH/SmH9SoYpk
5DHf2gHZgQ4DhI2znRzF5ZGcALdL6zzp6EASUkOajeFbxgACpPU7akNmsgFeIs7VFDfpEAJvMdR3
sURiRUBh1lEFF684L/AgWy+0ZAg/f7M4rlp/u3xEp85xHu3FgF5DxvOrCBPdukotYpiA5rt64jah
qgI3na4hOQpTByomy9kG+F6RvbX7pg2/sY6IXaBjGHNqwyVzBCapREGpbZJJ5jJi67umvnQKff00
uYdmGTsC+F7E/Tmh+FH8aji8dtxdF32J1auRkbT4KfJYT+uLbkpqjzupf+AAfpX6MuylpcJ95p9D
Y9pOQKxrpa/OJndoDEDQQ/panST+XemLNgbMD1oyWFLqS3gfduo06ov5oq/osVxw/nexwwcff7HS
V3npeN84V3lw6ms+jxMusTYaET0C6JkFFJBeD27b8MQ16nSTFcOPRAwsE/ISGhFByiqK6f6b7JSa
GEvsfAafZNFMtaFCYc9X5SabjmdzIN6J7r8TiqRFY+ECbEwbqYcZSYSepbKpnEE9aPHXgwnGHWxz
FMaAKwnlE9uwbJZ2YRVMWwRt2eoX3BVS1JFvhXBYW1Wkj8NePUwBl5BAnbiGtHQ2xmS1114bHRy3
Q3Fi3trM3WGapRzSZYrtOxzTWxWtzVz305T1uI9U/8FMv2e65O1pJdorh418wpd95XbtyOX60Xbm
ZY1nle075zyyusXGHXKuWDNbPR5IPL27dZHo0zUXDR7//PG8mKUpJMG6bJeDKxrjUuutDFgV896J
dvjmoazx3LEl+yXQim2lw89VK7Nv5in7NtJPDLc393zONIqdB4+uqK1z1onPOBQ//ZLH3hTzLiI+
irmhe7Y95029cgssdn7Da071zsGUg7lzfa5kVYTGlJ/XOLeIU9eMtPzEPhYzJomYBdFGz5u7bhw3
dRQDNus9nuI10xbhI5+SP8ywUZzMTMJxam59lw9al/JN6rLykaEJdsiYRxDVQvc8gF1VS1u+jLDM
OQn9nT2wAClMuGobzLiZUMONxXu/+HfXWj7sBUWzPSZbYTff1RK4OH8n+FSr/mFGGNhGcs7UNG9k
OUBYNt2PMhP0nw5kEmQc0X9DQYemNWNatXsOsrzrokMfB4QqOuBKimrMLVY90uElcRIFq7jqHdaN
rZ36Vztn4/3USNFuOMcKxV9LcGsv6Z3oFUxzzve0snpjDXrMiGgkoGDwDbTIUXddCm/FdaeqJ4pt
cBkS84nAWmX9o9JJu9Toj07lP5aokVg/UsvUl/OPgdIDIHTjPofujWhIJyihFPR2zAIOhdqMVZ10
b66urwjG/qFJZ+o6mbaTCg2o8+G70xieOEib70di22imCutgmbSnudNnDcewMXAtN4Zwdq6oTh5/
gKZe6l1Qvo/dMpyChLqLmFloRyfYVCXVZXQX8cxUIMwmpo9+c7DNujzxHGHUFBa3UAgqx3PUIV6u
GJoR8tP6ew5UcSuJQoSMExH3UUK1cRse2WnjEMSIrkmS0M02MBQxxuihS+uLWZiPxQLcYVFkKH1a
hOKITfOwlCvDRtmbWT/CHIOgCONdFDMojQPE5yYnWaKL46og3UpCvX0jrVle3c67I2MBfMGVsOXY
e13oZCKnS/PRAE1+tcStSSzWimH7lpdpdok0dR0iCJZ0a/7kVQbFCqC4tmqLj2SjvGeAhyeZTQ92
PvasafCWTtmHO0wwfvUDetE3sw/KS8MbkzGpwPfDOvYsQ/u7ZkmPitHu9xyi10Qv2JDywV0Fbfpu
yuAr8QrshIC0S2HtkUudexYajA5eCsYLXF1XVvVFUcl2Mudsn6blazDYKK/QKkIcWhBDXrjshsH7
rWZKsic/Ri5MAYGX+r8CFgGrauDXdwIRHAntvnRtySfFYcXYTQsBjARkz8yHauNnDKOGeOsJe3iw
q+EdrRyq2L74cCL15okxO6hwShB+V7znbYdMLIGobdlN4b4NZz4jBgXzM3GdQXSnoS/wSKXyoQ7F
ObVCDK42iwb2syTF8viPG5nVy+zziUQuxFfYQcdT2/tEZYyKRBcAZHvLyhLWvkQrSoQ36BFcIU52
lngHKNtfJ9rFTTcRdy4MRAk5q1pFZu26nOVIIJuPISkdIC34yflX02CqafhiczwDf45BkgOAG8sB
qTZzVMIsOsWWH6xw8fYLAo9cjyKmMSi2/FK8eLIcTWiJAiSMOHMoYa4Sz43ARZMVjVfdo18Z7top
GWFNfh5vHCMhOpVYx0CguqXKfNkW3ng3eqkX0eexafhjCcZXqU9ccbGo6pmBSkkRn4fFyU5udo/s
WOx5p6bHlFewZSG9KrIO05vjZGAvaHUgMBh5lX94h3w6bbib+GPRgAXDjYzyHHoM9bOxJ62oM6rK
PTaOYCVasLRLu1fO/HtozZ0bWTgx4++QFfgKHWB5HvvmaMtd1JAGqSlVCNImXHVzwpEIsRnPvBvb
Si0p2Iw45Nj45jcRLhdlFyYREh4M9dB/TgkvN6PiO1uK8YxeKWf7Gxwt2Yl1PxECNpJgLzTvDdrO
KS+yDlW32Nu6cZBJ21CiXsvNjv6a16zxOJaxIFgkBeFGU60Bp291xrd/9hhkpezmNxBKxsrVmhw5
xDWYduBTH9qRVisMypt6sFuhNhN/eybxA1/3xWKm5Um5rhsO+eQWa2JceXT0I3cbRKF1jXxnK6wh
uNEtOZ2QDqAYSPuPIuD44NrsP7HRqH08TsMxzwGML3QTxi9hFJP4HOptMo5AeC5Hf8exxBGL00NW
+eKNHwOSt4FAvzMbP5Igpc7SZy0Y9jZnwKSDFTTH99QiyEaC6SHy+vBWw76sc8syNsMi3KtPY/M1
G92daA3vQIdEeu4XCusMLh5qsfHBd4W7j2fzoaRhaEOTAlHnqdwp13GvVs1MipD1qexza93Fcbrp
kvaVgpzxtTDGR88ahov2svSLp4596h+aMpGXoQtfSt4UP2kBO+YsHq7EUU9cEi2WIZF1/vvPuomy
ugpU+qIcBuERL0VJ6J1pVSl2Uxczw+z6PWfLhuM3dDUHn6PqWNO1tuWcpGGXO0jkdzPbA5hZF6Em
62J2+VvUcWXocpgkKAyGnUH5lFR4newBM70TeKe+D+R9hFMIWIScZPTHJIGIHINgDlZJAa+xo77g
ewQLXdfwNWuceqwjAyw8WUhgpB11uftUUGiapOOx0718eVD8YPPYk9DIGGK39U3W1guF6ocJ05e5
mH+mubdvPIF5wgYOI+omNfgAtIc54gNX9iSKg454Ej0Vnil3YVNGmwU7w2VxqPSIBfTa5E/OlcJT
PEpBmf5Mh3M8FIfWGvgXxvDJkNX4JNPO26zMmjoIqso5+ZYvaqqTuz0PuxqfxRF64iCHfjo0CeZm
v2SJWhU9HJfWjmGtc/sxYuhev8xWyPi4dY0XKxsPAAruxVjqfg2mssrpZlpRM/5mgt5uPR5S3GnC
au/pUGcg61/EtMt9VBZyl7v1bmq47XYkcLEX+9XOc1kQ56GTnrq02Q/KK29NynMcoG9vNw7IoZ2B
bjY8NuuAxi0UWydhjvmlcL56NHcXctx7MadMpfUzag7ST7dwnhZec76v7NeRaUVbUDiwmB0woYds
3ZsG82WEETzweOOrnETXcuBBWSgG27Gyq8c4A2NYbHIr46SfCKC90IfgQcx6cIZrOkRu+6C6xRMr
/XFK970KEbk15bE3MTrMzMHZiWiZwYgaLw/OR4tQ9snwOd7MoWIzPEYVicnMP/EOfANMqndz6r0N
xjzvi0z020hhVJbWNpQGmvISjY3VoZ5zQq6GUUd71+hulsQbziM3cereFX9Mii7c3HPZC4wv6OW9
HW8QATPvPuBlY4vW0ablLjFvbl2NItOEOnZ2b5uwoNuWIEuzEQMVPM607zrvyZf7wC2tayOjdF9+
RClxwsShYMcuZppsC4+qjbGl675gqqaGYdwOTnEwJ+kfO7PaJVRqoeAGNuORuHfYrRnRQnEwiBS/
tZefwe2EQ67LW6JxM7p0nlhqyJ9qIztJ8sJOI3kxmANqJhHf7KBlYRPyVKYLxD2DmZjbcugJKde5
wS3WNW/ELMgdcLNf23Urt1Fpc2LXX/SQ+EcnhhfCmX/i3sA/JTq6WSwXmZbkOVy5456cKVbiIOsY
yEh/b+WDuy0t9HsIR5Ntxfo1cK92ID18TIPFLiQ1D7X3v5g7sx1ZlbPbPhEWTRDAbfaZlVlNVl83
qLoV9D0E8PT/YFmWbenol87N0bmwtbe996pKEoivmXNMqgtzORES330I/jiMgB6y3nzAWAeHtOIj
O20XwZnzWlqjon+xrOoubeTaKCNoWMV0jOHEnuNO2us6p34asoks9Holgtg/Ie1oAWud//1f/fK3
gdm8ldE8HZiWiFuVl7Dm8DE6ccqDMdufSkz1OozzLzbCdz25JbedQA+HU9MZ+P1sK753WeVOhOBx
m6WScNvM0MF6rsRvEVfdraGNfId4Ty/gjpnZpMjhzsgRPBRY2JRYmcALCStJy/baNsOroCARQkAZ
rG31brhNf2fgDiIiQWFxXZcTSPMhmOabDuTWhj0aiFs4jNFALdBhZzRk8lPYtnuTS/x7ZkfuuvM6
49pNjOrVmhl5Ys5Dh1Te2xg/fJLjNks0vQex41jX/WPZDg/WIgetUTdpdDdNQgR3Uk0V7Vaary2A
GwaFieuglcYA8z3YLO3bgR2zBdfXp/cwbQfjf4e5poy9e/iFh2F2r6nP2OPvlJNadTbnnG5yw25c
HaKQoWZYoA0RgOih6YRNP5BuusiVPVxWuJK2YKSAyqfWTZ+6Iwo3ZhARBCApKUbFcCCl+kdZaAla
kwlq22dXxDfHxkVNlJTR+xgRb9va6a9YDC+Uloe4Lb/KscNVjP4csWEEKsx7gdFms1Jm9TaUfPTA
rN9z5vMMZVBwFOWwN2vVISX1N3QA1crSxUtKMKJvwlzPcQTx5r0fSnozPsBLIyH8eo51MVT5insY
Kgr+HA5D2PwZRXIflMXeSUlr9603Py/FMUV1lhTfomPZptXAhFUxqcKzDbPQ6F8Ep/Pai2bJdGoG
7W99Bu1sHsJZUspF1MWdYGJYiPTcRRXS8XIH7ARnX4Z/tp6eUY7S+9aML5AjvuWESa/IiGHm1YIa
HhokLDTT+CoARO3TYt6hb90bjiZ/QBAuUTbJV2KEWzFmyRnU78W1cTNnjGeMFBpgKe9i0Do4zb2n
eWYEM3TjvGmQyXUAUQfUjrTV7GVJZ/+ZGgxO4cj4pu3Q4S5OKXCS8a4xXRCejvOYRc7Rk4GBT72C
wZdzGM/qiF6YP6Suxh24kpuS3wnPItsxMX9MuARX5ZKDBYD2kEnwENWScGrRPGDTCj4MpJWaCMUl
2jIC17dC9xPRCLGkyMxbYyR9cfSJjjLz75g0ahd+PvwzQKVpxpNeRQ+GbtaepZZZAn+uHvL3Jsy/
K77nnbTz02yOzaZF+46Ni2FP3VnJ3h+8A55RdD7tEd8pkyfzHI9kZ0W9ue+nzZDjUW/dh97of7Ml
p5dRkKDAbpK3JJj+dIPyNyrGXW+O53rmhT3ylSFtCnaTduDkC5PLXU7DzUy60solKAEUG5FCMcrF
o4Nzzpr1xqFW2sxejXk67rAB5s19l2z/ygmtsiWx1bO2ddkfIVq9By4nPrSVVTowPBE8/OsERwu+
8RJDWoVCV/iogIl5hMbdFvdRL189lZ/4zvd90WwD1/3A0f2T+9hjpnzpimPsfyp7r20iaMIczsn0
vCRzwR6ZSmbb0Ska06Nk4IqSDuFnGIFvNl3x2BMz6488yt3MVSRP7DZLG7Xy22tKAi1KzOmpjds3
7YVfFsNiQm7FJ7EWV58g6Mz3LzHlG+1NdFe5mAA5d3Gws8EgBgaFPv9zg29+XVZ8YBITf0go8La0
SL8k16NLQPIaL7Czv0HpRV/1h85GLeo53EsjX6Q9dVfi2IytP/Jo+X2AlCgnvkUj99QBJjz5adby
M3XSLyfNxZmcUMtrv3AvcWqXSKvjRYPXNjgHFierr9AfZcg32PwBXsHi5E9IbYaO1xkb4XiRktwV
HfDVPLypZprawcl57aKmtz9LtkVHWIA3SW+ITePysXDV3NhWsDdUTPTrS+N3cHy4zRyFrzHyHxjk
A9oBYmxYvKs9WN22j9hG64HdNknKDFLwjAjrRozdD5Ez0UH62YdKT5NoL3nJE4e+7AQe4NCgbNga
eoKPIvp9WEI4niodsKnx1nHXM3pun/usulGm+kgETolEzn+qMOXhNt/N1Hgp2bMZGUqMyGZvh1uc
9VUzXUOvfOZ+lvshpDZixnYZjOYzLfo7mUMXNmbMqX9fa9xhgRmeB2s4+wm24qnHdEQO+12gjffB
9OIbPUZ7YhE9GI6q2+KofUj7+nkyvWNUO69WWdLiSAvUFFqUMIZU4PTyGT0/TNlld8Nq9HVsp2vA
i3xhRliL3DlgMV/1SGtA95NVHdonFcUxkqDyeR5rwSzTe5ENTWfMwjNmgN/GmEj+XvZxio+Awnix
RJwHRsB94BZn6RKF1uWB3EXCQDQ7mDc50n1yOGR6sQZ/71KQMkoGI4C8zJHAZQu97EqROvmC5ZnW
WBGgH0AbYVYQueKDJZrJjqlFb+OOO5dPv6CaOEIb+A4zc9S6ghY6usQCCgMUdd/1z73De5msJV4W
RvdotuJdE7zLlPoaY5oF0tbdWkazTyd5gIm+KprIOTXdMmCR3rwxCKQFhyfe06Z/Kbp0t/zHM6ZP
p4vvwrwfD7zRV3qs9lPkHwJ0ipjOxAcvteEYZ9N9L7PDQeKINevplt3cgZHx05AtA9YUIzO0s7u4
OHZwHU7/b42pi1ri+1+RsP9/JFiQGSIdRnk2fk/pSQ/o8P+mT7j7/o67z+K/9Qn/xz/jn/oE8Q9f
8BNM819uUuJO/+lBNcx/ODaBJUuaBZNZSwYWP/lfQbDuP0zh2YEvHHyjVEni3wIF+x+oVaTF25Y5
FzvM4P9GoCD4g/7Dg4onlnGHJ8H0SxGQLmstHtX/kCfEneo7CA8seVCwK3S21CWQgmIX0yd9Z1cd
YRYsmlhVnmcg512i3mXc36YzwI+2fDCZhe2QvZ0zUiTWEJaIcz0hnSzJw/p0B9JqnJZt59zz2ucz
/ToRIH0mLqo5tBHvCV7S1ooJPnZvZIUkPR+BnCfrzHiFO34kLY/2Ox0uVcNyts6hrVRh/6haAZ+f
c6ty5o//+Drv/ynM+M90WLGYbv+t1/h7QeyASTCbeNeSfD//fUF8iA8uCV9oN2f7l3xsvS6zbT6i
zhMTKPfI0M/GCDWtHjZmHy+PKTOL0hkPla5fG8SUS326YjoBA4UAQxOllbdjUhkyIh+P9QIiaE+y
qAlbSPPvPmO5VAz6wbQbb2uZl9GEEs+WTwN5bcH7G8CZUwxViw8zSc3jMFbW1hvRJ3mhu//fPzvx
w0tAzr8//d8b2TZty+eWIOKEnJX//vQ5bngSA5Y8No2YekJ1t2q64BZa7kOdOvQz1sxecXLtfem3
m5C1yNaYb0NG4cC+zoOHx1Qa2jlPlfWBuWBtxlgQKve78UR8CZkKr0l3A4U9c8LFgXfJWlusesuw
N0NlfTVqiYccJ7GRkf0nYos3znb4Pups63lzfzMzT+SdTT7mYnfyzKndFIRBniVX06E1xSCDGph/
6lwikriB7PIUGfbKa2gH55KaJ/GfkcPjWTM+anNmTljaPrrs5LnpzL2q6pMDaj6XJOIiWEWOnLP4
3bp62jYRTXUcYagx00sc+dXGIjpU0CitYcLOor1GucasOWTsQduzLQnvMsDVw8r6ypLkOfOzxzRS
r0Y4bqxlkwYGgVcG4GtlPbdp8+hZj3OVkU5Lj0tYH0fTzKDXtZOHXA7cQ1d7kh4sZqoWlpUkMEz7
oUeaa4V2tTZGoQ5MK9jDpffofL1DpgrGd3V3Fj5yZr/Kd7ijo5siJqC8nRpjK6OgODme8RlJeUfB
AwG3StyP0EQZ0cJ15DOlctvDSz6zhYlOMJA2ExsYVkAJJJTE9NmM1BKil9STeYa5YZ6b1GlPo01W
vZuOF0hlPeBTB4AKj/EqyfCiePxQUVS4Ssv8hzNdPVRpQq5lMGMx0i18uNKjYYHXjlAkh3bWN1uD
quMok8JbO5VsbnsehxP+OxLQ0IfEWSBf55L8WDsg+TGYpwfMpCHH4GekYpJAvpnsNwjTqQZMx8Q5
WTMTGkkIjtytp5iozK0KX7B3TfuJwAsdx1TSFs46M1EvnSDjwZHGRecxeclAlK52SMCnE/sGtKUi
ZVZnResgy3/LmszPpCA2dQqy13Dm+89c4z4Zlc92IiRxzmr2VOjDZlTjuGtrRAKDWR8T0xxvZ7QG
Wx07/W0Or7qX9SH1aOOaqShujMq/yCiH5EHP/6UHn4jOanoLnwt8xJcK6zPq/YrA6QJ8W2cbt/mI
YGBwfbXjrfVmOMbFbYPkoUxsssuwrsQM60+WiB+sdj4Wrgw/dNs/dRSjbh/ob20Hx6xBuOGXLMet
ocnuxi65jfy4fapc2TwawWWQ2bKvDm4byyf5yGKoVDFO3Jpmh4grnY5uU6nTNPkGJvHaslBChRu0
Uoxe00mcMoOHvs68L38U20EyHhgaA9hdFRpA5w82VucPXGLYCfO1M3nhcVBYyq1M3ZP7XB4dLd/t
tDb2c49jaJhYOU36RfQmOTcihK+cxTeR1Iee3JjzbOrfLMcWPY7FzWTjdarz8lvV7NbmwHsLPXop
ScrELmv6k+eJZ2MCV+PUqsHVwtp5vrWCp8Is5auMETxr96ZuGQ60ifFiSpbfM2ARPHY/TtmdGzWj
WgLK4IX1NvRrY4PN6BK79jU3yu8+GI9FenY8CyPy33Y6XH7fGDBrVG2Db39CSC/FKl11/lysu2r8
1FZ+Gof5DxuodmtI3hkGZNlV923mw7xt3rIJf9xcyluH14JRgmkWxE9g3B6itD0l4BLXVet0Cy35
zN2/k+b4nZbBFU7uYJPCM5ocr24RIpHy+XJmgVwg0v4bGKLuHEV4AarQ36aTM+7CAtbP0g5ZZXqT
dTS9ZvSmU5iu3g7jCMRe+uU4HD4kIABu0aDaSscmbhWvdNcRm9mZvrs1+qjadCFTIUJ3ooqFR5PW
M3dj8ez47Z+k6TyABPCu+hTQ03A/MWfZklLyZ055H/c6mCEJ6e8MMIR328yLm3MKPuJx/srCtF87
eX+qtAnkzKvIDYzkGw/3wYqMQ1liH0UFD6wt9QEjo4ev0C2QeZIjlqrCve6Cny6LRnwMgPB0ltz5
GWJ3b3izY9DFkfpI/2qhLHDE1ZA9eiMCBFvdaf9xCmjiO29st/FVFQTKFOVD3vQYefKavWmdHyhr
tplJqFDhkHLa0MFu5ga2QHaO8DHvOVkhyeOwxeNp7l24M6tGDvC0IlJS8o6NN4HHZpT6iHzIsnFF
83f/0TCCXlXK5R4fTCJGaGO6ZmSwqHBnVv1aT38BEweElw7VGIksjXe0s1EurTPgTYZV0JXufUQ4
shTJjoGXcxq+3Ew8zarYsr6udr0Kf4s6YYZGOxaTs4SPFDJh6WK/JwWW1g/ObzANJx9leJnMLiWP
y6a0szddHbwGpputkp4WyJnHsztbzQF9eUZDDLL2qU29A6MkY1jCEBMWJFPcHu0qIZ+wc5+RycIj
ArePzqEiIdTQ6zq9z2zB6NIo38PFe1Et3r4kuBfDeCV8k++UWPcmN8JNgaibVB61HUhxY8QGUELV
oQ/l448D3hHFfnZXUMsU2JRg3RXYsjPnq8nCuyxlZVwaO8OBEipaLz4kmTGu68IDpxD9GJqhCS86
CBY9VxK/lteKl6nFAz0ikfuNOfUIftxnKUMhZD4PZYmWyqibu7GAWws/D5yBvsZeAIgFQiWLyeUX
+M6Dod8QC8vpP6afdv0A6LktHHgUK2UgLwk5Cyyju2cEBTa4ILrXVwkLXTvdYQ/xjlWFCwLbOJGs
uc/WqyALu9jNI/odhiay29cSD60lHGKkKo8YrAz7OkP1fSkJl/W9+2kQr7mt861oBAGxAaO/3Fxk
tRlkwlC81Uv6md7hvbDPYXAJCUyI7AtWCxGrnsmYhHxK1M4hG2A4ps1Xi7s2R1uPFK/FK+5QuvnW
DLhJP6WSXrUtxTWCFY19utrUc1jeuFAtgNvlL3bnPskaSKa2WephyPrrciXhptgj54kegrFTKy+w
zT0mWNJ6lwhpw3b2RujLbdC+gio95c6882krBIahnWgYBCAUOzWxfTDmkcCm+Y8vPE18OQbKgoEp
wEB+ueKKn91p2LSxp2bUSZgk7PUQQ7/ZRGvZqB+UufCmDL4004jJpSNKJ88FrhUBqPMdCo69al1S
7nLjj+k/KjaJm2kCrVKRf1o4brPrLZ9XQwhpjvmWGGGP1C01aW2ifOSNcWpzJtmjZvjgZP4FB+d3
L5kmVWgkhD9+zbndrhOj+aMLZjs1qexMaMtbYnoLzmcvJZCD+9JmPk+WCWFFMi13btfD62XYvjhE
mojE42y4uuGo7tDPgO9oxVMgpbqAPWFGngN6ZxG+c+F7QlCsj3kYYWBKpgeQ/1SoCfLrGeUfO9P0
6NoplWzO+mgSYtvYvGID5Z9aYBnMKNm0jLF+LvCktU7WYfvQx7i3XgYDsciSp2RzfEqS3Of5BetX
tc2mmaOiu0DNNTZxhe0QdRu3zW/eKCa3CT+dRfds2x8mzxv0go1d+oudul48eRC4sz9xVfTb5Z+w
h/QjcZu9CtTtkNbvoq23macehZ++ThIJqw1XcLUIX8uyS/dhOB9tnN/0pig6eRo023bjVqYz2ieP
VaMVkCAw4UnkSYLhllEjNimU0F3Xh4yFpL6bw20XMT+MyxQCf/NdifjRE0AFxveENC5Nshhv7ukI
SvFIGZDtey/6JvFHcicnIZL0sSkfladuIgQo7Kq+gjhktVFcB09St6fJHtd8uRcxmlHJ/Z2Tt5xX
xUvJc4eSHr+0JGNiYZ+U9bJFTwKGXcjPQzpnEKQ5mkzZfkXqMs/oEnKsBTGrsnVvmaDSMuQE8wds
wleVMPHvIyZtYzEWqyDp98gNiRyIb1vXeuoFL782yDDmEQqmU/uJOyne9V56bV2WuggmERmxTsgC
vR3RjzHDHpj5uzxkeQfsN3DaL7tEdUtq8Spr+JNNpOTQa7hd5OwwQbe6bUqzwEIgk9sOACyHpnep
Utvcph3MXjmG07kfsvc4mh+gc/OqsnrCrNsDKhrCHkvZXeKPJOD3Q55Sb3zObzkzWa8h96/GKmdj
hbk8mvAQI3nEOoX8ukskb9WYU60aTLUukt1gTxyRM7vsPLQB0spHlSIbRD9wZen0FjKTXqVoa7iL
X6nOXqQFv4/0O47b8piSeZX6+Mm7TkPKNAK10i2P7NhTn/DXPdTECSxAbA0H2eoSwwFyTjXqb9m1
d0MMRjJDOpwPUO3MkOemNTaNDr6R95tt8CjhI8eC94zlfNRe8ZIvSQVGcQ8xU2EKoIWNgz0J4wJd
NRZyLVy05TXB0miI5mV4AVzkgCggxzRAIbOvMAb4qJ9WpqlJEfdrdQRJLXIqQpC1W8tqLyGB460b
+2e+lpJXWIKGB3f2hIwMleuNoFXvEt40WUG8Qt99iG6wABsjNZalB+OrY2rv1w7O3s69oGc72QxV
V6UqER4PHgN0ujFRbOZYfurKRxsnJSk1XnJoJ1wWFaKB0bmGgExawetujvQhM/sNykIsAXbJiYIi
ZYXM2stOFQh0133zYnGYhqTY+m7+wyrxOXDci2rVeHJH/5R1y6HttwhCMhDZsfyFlGDhMrS2lCru
ggG8ERNgjjhS67yw3+BVeTxQ/bjpJWj4WN1a1fTckViwT0W0xcviH+Jkx1/ijeXJZNmkInvf3tVs
C7PEedd2MZ41RuwUsaNJhbCRng14pYsFlbCpjhPQW+iTSPxI/NjmQNQ3eAdsqC7xXjJZWDlhrS9W
Qo8dWAhmHPvGDvpHHdBExeacbnVUPisHhK5t4gPHGEAl6sJ64REypzLdEVxA+AkyjsXbS6ATovWV
PS87wVLf28Xwkdfyow41onSgj/9cM2GW7TapeETPkNwg/ltPLoyZvJ0YVE/haYLBi+aFW5+n1YOi
JJcadGPNWDuIopu5sduX3ux2PSsJ6Dekssd9ClPLTa+hBBI51+dZ7G0SILbZvWSADieIZCzwcYNC
rzaGhBYBOw1IqupkfNPr6o2nZ8Qh1dNWxuNNnqZodRvOaiQz4GAFWDubE7pptoPVH5ii5relIg9P
m39yjIyUnPJ+Vs9t4UI1aQCzojNTnJDc1mbHelFyQcDewMBTF12xuogIlhikXeIn7f8AyDhpJ31K
PWppNqiMeaLg3DLnXQ/jGfjBi22nS25XdSYok9i+/so2LEEuHB1i5XDWZ8TLzNO2oKhD16UkghnU
mT5lfNu6FFR4MJDN8dtrzrIUK9Pajt0PDnbIMSw42d5Q2WDeeIt+537Z/Uf0Yf13bNEwDFTKG0Ai
Hzhf440rqBb4Gx0c/cJJnsExOeSTrcO8DRGjabVljOiB0eEHyl9gqz4wcdr9Er/WsbOgAv2ldyN7
QxMaDfeZBNmB1gamFSTYsD82s/vW2jZ79dQFppzSQuYVDyDuiS34eqxMNBMrtVeF/YrgEXIU9pa+
/8mn6oDOiEILsLZYcn8mBYco0WLTa84Ajfp5YxdPpuFNa8NHvILFhDiJaTs0w7el5cNYzT9hX+/8
+X52oxShIZgpdKuYeoEJdblFCxLzvrNZr3pIPvep1dwGjGGU15/7OvbR4fXLA5VvyrIfNoI1lQae
LQXOUwY0pPoBb0ES1JJ+vCmb/o/mOCb+hLW2iUfIiM3bLMvoJ8bnnJXW0hFxEBElmFUA2/xeP9vK
bzaMYZNTnQAvtdqveATtzfOluENNWn3iTFwu/uwmByuYsazIngGf+LUM/Za1DFfskjU8uHA5HTtn
eCrriuBma92VI/f1cCy0hZYQnEZAXlqeU6IXgOTrGbGtAQwPpfZIEFj90brMJnyDLewkyOGC/u0x
wDNlorfsyHOcUaBagv45qQ4xEnVhvwgH2hIBtloTK91Gj+ohTODPyBR9UE1ZEA60hGNG/eiELUDm
5p40lWOvwWuVSff1l/cFBoaDrvMwmdspCTXGY4/inFLtN0au84jueOMwYpaBnjZqph5O/REZlYtq
9m+kp1yy60xz+hz76dEizn0J8/iNA1boeuILmjis0dXf+pUdP+BIZzbdpBzHpG2j3fypJTdbWr4K
kX+jGFCPU78Jo9/YQW9XN6hjWxia67BGOG+kfn/wJ/XF7jpYNx6xxAmO+VtZeF9m3W44UXdQu+uV
hWp1zIoa3yafVDI9obcFE0lC7bFtGnSh7Po6Wxc0wZ9sE18YYq5zL+EejEJv22jCuVnyvxSaTTI0
BzIhJlFvqsHaRwH06J5cD+nbS14P75M5V1/D/NsK5a9tnMrcKGJTME3KU3AxWs57OvQOsRj1aWTH
eKdIgCiMl9EP7706RTLCRAFYCDyTeVMOABTaNeGsONbug1bdsqBdEywVVR4IzEcTbDlww/6Pl3PI
hu5MYmM2fIwT/3rgVCtV0jBp5V1HO3soPCRy7NzzFQThq+P9mfzihRP/uW0DQriM9Ni3y9Pe31fo
C2vwAKgFUS/YabIBofEYK6o917UgpoNeUwQU1K4zn2wj+gzt/L3utUQhV15cky/TbHH8hBGB29Dh
00M4cUqSVYjEsDr6Zl0z42lvIyA0TjObBFelOxVw9dTQv5WOex0LcYw6ggioUNBCX0CrU0oP1he5
AzjaltaCXuITzS/jWZ9fUkYeJHyjBhzj8ZlTC8QL2Kg9QjCOl6x+YB32bcXcnGVpvDuleRtIomCB
ZewJSnuwBzpVxkOnCnuQLfnofpbTyaCmoINYTwwm15RZj6Zy4mOgTwVKDIyPQ7u/Zro2d4oA0pVm
9RQiXaE7gMRuE9uDFZ+4wgyLn6Q+XmTJbsy40y53EVHAwE5A2DV4953UQAKPFXNVeW6/E4vTt+6f
GO33pwQfU2Q31F5hcs0S2i98HyAf5TVDJrfKJMP9buAYtx7HwQbxFUQ9r6p4ueY0O7mnwK/AW/J1
uImVR3iqOiVedhy72t0B3KbrYDy2it0XOCGPOV3OSvS4n5wivNiuzV5hNn4xgcqNZUbXxkCeY9Cb
B55Honrr1Osqa/ZxC8yyQLbPSJqp7vRDCFhyFwVEBmGQampBCkwcvhQGAi+Mmj9ZEf9YHlUggCma
klAcOh9RgEYGwrwS4sFIy1c1AksdasidYfCSQTV9N1WInUZ2VEzEgh9B/g0jJi59XebEJBtEO4lM
7vTMhzZMJrBEh676gejGOUIu2XzVISDCJSfSy+M7Tdi62foAcoYuQ8dlIxej4RkZs1iqNfCgxSjr
ROiT32LfND7wDrujI2+PdRsfQyveDw0cXTzrv+7MF0AXBiRHcUFtm2sQeLDEF+2T9cnZ+tu2rWSt
6D6mc1Ssade3Vv/hofaKKmJ9DYpWcu1wx8XlWbYntnDvNHgeS4a72CV+eXJfmO8jqKk3LaPVTeUy
byC+6lX7PWof79dVpyigKTFkFzHYsA5JPI8I+8CN5MgwUkwJseGwLY4wN8S2vBejJplE4nGVDQNM
KUleycwN6pj3qlvYt8Wk4Oc6ZDGiguR5QMkz5GeFzh15O5OMqPvyGOu4zpJIKTdOh1M2ruxtaHj3
aSGudk/gHYmfThtcFhyfn9HiVjlvkdBKrrn0j7ppiavR7ZZem6kV9lhrEZOZxAkMOVufDqujXopE
6lU/zIebrvO/HLrrQNywsPiYRHkaEUwxTgCYPPg0h4Y4i949D6F+TnPeuH+xGECjNxMCt+VV4uJ8
DOz2VpcMY1vR3qTa9IFO8H+HBTJdgVGzRRe8L0tUwiX2/z9JJLr9gKid33Pp+FHnpeXZzxMK5AdP
zgeiW1+09a19Vo6l+lkQHb3nfGREhRAkvW3a4c0yeXK1m8Hfu3iV+5HWHe5mtoPbquYeCYhTBy18
Fw3wkIZlUtp2vNFyHN6xQcnt9OlTPJfnaQLYrAyiaPkWk76BuuIBT9Uxt3/tgh5sXgIuyMqt7Vcr
gu0eipvK7QmL42P1yVHRGu4MS9wMDEUhlb0BfzswOOVEgj7g5dPnwlBR4fBM/UJAa93elwhsGMzh
13MASqtk/tM08ZrFLqhLZ0Iz70dk2wXGJjEN8hURfA4dY/kxUbvGr/cG0dEbLQx/4zTVy/LgN2o6
ZpZxIgYWpJsSN7ZAbjmxw57a4kmWABKXTTsyZZRkYcDdZRkv8/AZoSJCSsTp4lsmMi+t3JUzzJeG
yQ8PMm8oxHwdZknnQ1fQ5eYGp1/nA592xwuwKcjAkXX3Nz/PbzCFjouQx4gO1CKPsbccziolV5WI
AuYgj/kvuoJTHt6bTnxA9rkqyvnAGX7HswqRVfJ1uqN5O7RcDmrhZgEOo8aOt6ZGZmgjPccV+KQN
llNwYo8S4FFJhbCGan3fKU3me3QK0RCabrAuDSrxIh6fTWASmzSDDCetDTfYg55xzJYLaY7dNvOt
fEASD+gld1kUR3f+MpflZ4AKvWO/w405oDdWNYZdv26YWTNdTNyjquyLbak9HsB953XMgdGnSexF
cTvcjhLGlb7m+fhU1w2I/3b6zUwwAwaV3KTJyk7VT7lYn9lXX4VtPOqyZrBOEE6JiJdpA/2BGI+5
wteriiX1OZ//dBxhXo9KlDHGlquFsakucFiP8RFIMMCb8lXCEw1ZF0DAEx/SAsBWhgBA5dkFPLC2
pg/VN3rn9ONzVTCIKIPsO2+W45XZe4NwOI6r6FyP+bzBPgp+2lV3RI+/5LG/MDBBwyAsRipYYNsv
TGrYVBMeXABRqtgVapDj6zDg6vFMInR+ycFar2UlnwDYXdySgEgjvFgOFDSPGdQxrZF5G8FLEd6P
GfeUJnZFSs9dUde9x4il7cl9CjOSHckRgY+2dWzNMR/7P7VL72CiDmeo9V0L96ktsm+puD6qJ3sx
ZB/t0PMNvp52tcPizWyAD5hedPf3ivo2cOU57r6ClFT1tqApGl9t7IILFQuiKJkhhSIGgcZ9xbWv
ByjjTg0HcBU94yrmhTYTbO8n9TcDigvUz3AbpBY2PPfGbt56tMSwH3HOlb2iNJVPqra3rYX7sja6
itVs/khL365/bTCsJ1FRGWTtbQAXBKwFTONc15twYvct0vkHwBpjw8Tftrp7oOkO1l3b4/ybRr0N
bXuxYTLIG/OaLYn0KVJjUiOKpL7LpiT5Z54chvgVX/c9jSzPbdKs82ahC0vnM3cHOCivPhsD3sx7
uqJ7L0dNnlQcm2ICIYaWs4e7Gh4q6fMB9dQdIMdQY17Re0+Heqwvf3MxzBKeZhmdmV+fc8kdRcBI
dpxnfduBsF3lmkYLeOSB03ldDQHSmQRhuaQ+RaOJHcNn12kkh6iDkKWLgkFZM4LK9A+qcYllTK91
XZ4BCv9YlvggL/N9LN9512HpW9TvPQL31Fmsg/lH22WPToJvuZkVk9yZcTEcMgbKh1DkLwhuLjyA
eJzA3JV+8lYrpMZZqjZsRqNdYtOHMhVv8oGVQucu81V8LX5gkiv3LNDkEqvIv81qcd+ZYBqX5FBV
YU2P3AHrkbXJQIF1gKhgKCEDQqezbr3xN+hpMsZpOHT5cKt1jEhFJHc1zjcVcYpkQHJ151/yVD5h
Rv72bEDAGJpJcvVO2XBJDMYwM7E5ZUA5Whdw6VwkBCwHGZhYAXRA0gbx2cG4hsiQDg90y4/enCLF
pdkoZqAKLrvjHNgojro0fNFk80BVXoV+6PFS50FK5vGZA4ylkL6FHv2rVMXbUl0xEah1OaLSqicM
RP41qIiANH4iIub2VNZPhqzRz1KBxL77RAzowOq/xu9uhryp9LkUtA2xycR7gPnZjP5Pyzajnse3
VhYr4sF3QzZ/6sXiHzotNgF+MaPy/oe6M8mNZUmz81Yeclz+4Oa9A6oCitFHkMG+nTjYet83Zu4j
bUP70A60E61En91MIW9KgoCaFKqAHOR9+fKSDEaY/3b+c75jrwc74BLoxregK6tr7WfKBE8iI7uP
qvhkpEx0hLQxLnjc2psoqfd4fE+jFQLJkWjeARBacj8V4EjD3qS2IpK4iwcQicF71tWnClysSsSL
mdU/fBVsp1j3nU9KW9pthJDO0izc+x3/dCB+bNF2ds77+yk3dl3d9PBcWTP2U0IeNEOs82QJyWOY
OHfKz0ENry5RBWUwPKIiw8t1WNFJnoMXyrKfqD84Q5udt5M3XrPmNVbuPG5g2lNh450XI6BDuqaP
TEBq6xu1V3AUEuFqI9EzaTDdCzcsSEveBD7Y/sE+EK90iRkfQMgRLbfUKPfeqw4zvm16LgNv8ykc
dseF8cMR9JEr7Csq/sTQdSuMaQK9SpPoBLlVjdc1c71oHqtZFmerQ0d3zK8oEId2ydptzu6IlEH9
WaX5JjJvwCtbbHNQXFKTAzflLx3m4Dr0L8VkfwXOgo00/Bon/hqi0xAiOvSNdgD7J1ilJ3i3utaq
r0bZfdBF2vJu1g2qWfYEXQW3APJYyXbbi+Y3qwFdV/n5gz1M0AqB5TjaTa2r1IpcOiAZ9U438w5Z
bh0w19z6ZeFfhO6Wp01Ri6fEc74pJDMuWC+/gASgTql8lol5hK6jj+QC8d/BZ9zOez01wNzm4uWC
LidQEJvt67gQQRuMrWOj3PLarF0xtujVO0XQMvcQWJVK11Nrsbjf9JMZHkeFvdOj/iGomSJqc35c
JMPuXPY3InMvEjk+uKaD3x8IYVfYD6TbkT6b6aYfYJ9PxafAysENaLyKyX0eqozCUOUSfSodnx/J
fuZCw0xiuctqyO0HrJzfgKhgLFGHFA88xCKANXAC8FmbytgSMwhCZoapNJ7mPOE0qKvT2C1vUOdA
evhxfeiG+kbmDNG01vmrhr23EXmP9CCSQZComBidGkgDPNQm78F0yGK1zHzjwOOtFfwi0H/gmlrt
4+zuUY+/LN141+vzkpaQ08hmFeusT/7g7LhIloBOVm6t7G3mnVWHhf+56/urpPRfQRGFFwLQHZmq
egPLcJ3q0MhQ/qhZ+XvXTu5sF/W8hNJga6tNFt0yNIxcbeDG+pG8EPD2ias+eCqkwMID+E/un3Ff
WBta/FZLNJ+V3noLKBXYcldVwMuUuhjgTeLaRC/H7dIM301Tu09N85jWob1blug5Kznwu7m3SObG
zREa6Kvhg+Vh838Tp6Jcg99GdUycb0CfLK+W5J2qV44LNe79ZLol2zwx3xTbvMuTFeVXYX4dtv6m
WcJLQbvum01RXMarRCNinawmH53bab/7YPqOckQ0f7bH1RTjCm3mdocn6z3xqw/lklEWg4aK4dhf
JY2nrmrTtOmYtNnjzJTF+e3UHXo3f15G53HCZrkZ/YdmEMa1nZn4QqzSB5YP1iWpncsUJPYkyIhW
uYb/oqkYIyyPYMQE5bVOjPOSHjAOddTD+oYsPffYZVr1XvORVNM5tb3mhn0sTKPMBpjjuf1F1OVf
feuoC6/vCEqMAu5ER1zPdA8DWN8jUtf1XDkkitW8q5Luhl7Mkel/SQ+DBfsr9XiwGPb8Mll8S2Y4
XY2Q9ujA7UE1TeWd1TnaCNq8TbTwbuZ2aWC/T+06sajV1ll1WoXo285ODA8QHW3jrPzqJiRLtME+
eMpb8WNgV9lUsgHsUwc8DMzOAqoKog75TEI401SCWqorFg8BhLLyx9DVnV4VnlqklnVhmM/p6Dyj
tzPwp+E28BStsT2cBieQ1Y6NAJsNQQevBQ6FDhWE2slhkZp9MWA8lCBx66RwV75rntPwqW8akIzl
eI/LLzwO0XXb2S6w875ZuQ2WN1UHxq6vuY8p6V8XrRGwPCAMTb+Au7VvDNasd7Mt47sudKydVbfM
/4F1sHuj4IxkOw5N4tIsqvCMPpJi1UNUde7G2LqtlymHu4L8SSFedmUo44fkEtAaP981pp0QKBM/
APWeExnX6zLKf5pxwt+wvHSLdSZMbkx1vmmcFkaTBQ9mSSDUwq7NSJufqEl6VQMtPVCNtbTuH0Vv
uqTtNAzHzwnYyX6/YFd7A/xwvA0Xrg3JYFb70uez4Q/7Mms2vkx13qi/l9K6ZmACmqTmT3sgfNsQ
0ckI+B2zOtoFGT30Rl9cer48e3Y5HXPfR+qNUt3snSBgdPFqMNrqCDR3RM4q7zJSOBiUZnTHtjzn
kho73/paYvNmmJprEdfWVdDnx7aL915aieegp0m1gu5yYIv4FoYp31TKxZ3/7V5GcbVavsqe8dQy
uSDU8Ei2ysbabs2PxMZ37sTIrO2MUy27DS078LKc7FJZXzKY72hLKPfmmMd7lVYfYaB2mTH6GxcH
hWlSvSesetgFFqD91pAQwmeSz/lADWNheFcO2BCoQ9jIO6akkXl2qsvvgQ6c8zRA+UfnMQPk45Bu
mHEcYoqBnFuOXLL3fnY7QZuO1OUyfFRscOGA8btEnW9Fij26+aq4p9/mFQJYCOcOPBvNNw4EBH3+
GzsMYeR9DCijFtuxXRfJ28mwnlRzzoL6w8oa3IrTZwNseyXtLNjOC2mIpZJXkxdwfBfNTzSrH2iO
t75TMSR2AkVBUfA3DaHYCFzZCCcXzVxy+Ur05SZ06pVNSA8L5+Jug7J0HxqFWmPgvBoSCljm5VBE
UQbfDn3XSZc7UsJbv8qrfQ7jgjh0cJsVbJDCGvF0DNtqYwXyWBbAUmwXNhtG1EM51fMKkiVWkmCx
7jpnXUsBqoUMf57Z8ZoR8zYVtIeOTj6sXBc6YtfTmm1MO6/38U0BW8HngZ7Zhd61y1Yxia6Dsg+/
2FbeFsHAOofFNZGlTdcF1cnymHXm/txmRwP3OF1UFtu6zyHGGGJxwwoHIBd1yBt4CpsDy59j4Kjk
Muu5hmVtvPNj3ME140OoH8tDPsV44L1th+hxGA3zHXaeoL49Mq+10xZm/D70jfgocHQbfor2Oi9P
yZKQ/nbyN6+Sxr0j+uEQQ126UJH3PNRNpwlhd209UPQeuqzc3Nzdz31AiL7qzz4fkH2SiAzLBmNd
ZCt5XZZiVVLpfqzH7T8lUtBjlUfoAUO1nWKMURRcbrI4pAHHDCYcXEyWVIxTRMhIsvUqLtpFdTZS
30bUak7Mv5sQmTek1sRO3AslMBgmGROcD9Yv2tbk/S7qdpgpiUG1rpc7NKMbxaCXufO/M9z2P2Au
jFo+O/CF9VuCZv0+vP/xXQ3pMJ/fy+9//svN+9z/8fX9R/H+x2Wddv/ArP37//+vQTDzT2p4yIGZ
pgiEgDzB3/y3IJj1p+vCpw0D4jeuSxASQi5C+pD881+c4E8SSVQOCs8ORADk4u85MO9PywswYOoQ
meNbtBv+G0C1v4I9fw/+uFB6qTsMQeFa/NCepQNnv+fALKc1LENhffbj+MrgabRuy2UFzwrYeBHg
v2BZPWdVclgU7gpf0r+ONzLEypYeFc30PETRDo0W+dgS6gvT+3SYGrXu2BBfczLAATfxYSbuoU66
D6ZSyBQGbncPrG2H345QfXiwVYUDKuWRaEb5cXSbrRTvFWWyl7/9mv4fIS9eV3J3vwWd+Hk9zgnT
0cBeTEaeboD8/edl01otKmScwh/zCbERZk46VLswpcjBqZerxIeTG7j5BFyNnVPv40BZegzrYsZD
mcT3OYh7vixPgQanLpA1H+Ra3x+LGUuUmxbJ5WDGQHWfpii/TnKWI6GBb24iVbHvjPYrrPFD0GS9
UiaQl3EzNDRvUULALm8p4PERkwut0yS5LemEdWSJawbwfgNjZS28z6rrnloD6cFJq2oNh6plGund
G1N7tLBNMGmy9K/H+dRXYti6AGYmemjjb2BK3AvT72Kkpyeoiwfs7899R9kaWRrmxvi2bszqgGZ9
N5TY4SPUKWkhNMWlfNGNxUBm+v2c78F4XziDirkStt9pHTxiSfg28LcH42NkMIH0Dmk4786cppXT
9atLFYLWGkf/xspt9nax6q8cS+xw9VEFBmZ1tWQb1RNjca1FaCLqUfPkI2lHO+z+q6m9GvqZi6Bc
gm1Yx3dV0rerqhzpVw7N06jYaw2lcYCdwMgMU/GCuOd1GHd0DtJyNZe81tPUsLR+V5n9HY/KuKBP
7ikP2CKi0pBhicajMPMM01ASrRpzAgNQilvEJIskRIYtacbgbmTmjqZktXWUAvmDfvQLXenRRx0K
ezdU1HpDEFmPWNIgA2I814oTbp0ORm3kruasgSnHrnjXko+AjLoO+YWtcUB+ESTZueVwKjoIwTz6
6eWJ3s3Ue2m5pxwd8hRoZ+OaPBZoDvGyTNmPZ43XePVIzqOMKns6ROmEpYHE5py3uz6wxBEH3ata
xnQnKHc+WTbz50QEUWoSbdJ80k028msxhq2aEBwo1v7El7ODdwQwpMTPSz18jK0ltmFtAjjEeFs3
GETNnneGW3BtrDv5Flblh1mGX9QAvVYzNC2fes6kMD5Mn0bACvNyl45vDUt29xz0lAtFXQGfUgbY
/Vx7lzb1k5XIftcSqcA/i+2PAgQ7D/qtEsQ58mSLq/BHionSrtKCtk+l6Mg1cQ3Xw92GrfeFs9Q8
YtbkPoYzMrafayt6goxzn0bOQxF8CDyC1EKwmEMiZs8AcVtqIMvWli1b44XFfDUhKNg2GwaFY7sW
Ou09OxqdObySQKVuyEERjCy2s1mnOAZClqUtG89+Kg+m5k9oe2jca3tJwb07ZCu5cQ0qQD2zx07U
hofE8eNV68bhRUf/NpL0AlODLzrXPmSz4JsfLD0KiR462/s2iY/GzO4At1cUDde8N2mqTHD1MtGc
4VSADooXDSFMjqaJ26I2/Jc0fxslWXzJrj10HqEpZsiLFtPazAfXE/nd3DEUBRMA/BSgycqymag4
nbkEsm8Cr/MJMO2inhg64FmVBP3V0FPL114xYR50+0VP1ygvJWRIe8k/WNTdpR0vTD+FX/kEB9yO
o3MXT5KZ19g2IHX3EfrWMLQUUHFvjuP6nkN9b1m4bIxm/FFEG7t0enFTdpdR7b3R/5Suu4AFL5nb
luLqn1yUPu+DLFwnbrLpq+lOLi6NAjgbifCBzV4yEESFDX9RQZsq3eUYtWhsPf3VeydqxjXAz2Br
zMU1l1RTWytXC117RWwB4vTGDzPne9SkknhASXTxW/tNRxNZVPVIf1hYlTbnmNHIjOZemmG5rcT8
Y2XUphgD6zUheXv5Yf1SCPlJbxpSRLaJQP+sHF39WpWohq6X8u7h0lCOYl5n4XBlAzyAcCC2ZUSF
ZafY1zRDUJ0hEJcbv2THsaS7mBN5TdDnrUvDRxWblNV53wTAzHIAke5t1exSbaEVM4mD4n4CowV/
aN8pXRPvALVjHJQ6v2AX5CbbqLkJwRNxP+1JDLo3yi4JlhkGTin3xDOmXQ9OchrS7CGHAA2nwb6a
aUnzzOYKzy8pk1g9Go7ebzsfroYToq/ceoMArtmjEIZzke1HkX11Rr0a3Ona5LmpB/8rDC75ySh7
xBaehMZk/tRYGS7yjm1/V0/7WaJreSLcR7jAaZBwD50TvBUsx0s3qU4tjxP64UmUWzo5YSOh8RKy
mBqCtZerPWk07+KX4MjrRv1dZ0V7xOdHlX5ONapR1it648ILP4XMMTRJu3JjJNxOdEejyNrLIFjn
nWluqGp+gDJ2MLKCyHG1zZsWmNJg3FkTnvcyt3ayJRbP9e40YfG4qAp4QB5bo1qxAUhQuAlG59lB
NfO5GvtqPRRuQ5sTtmFjsB02WbpLCnUQXa/Ua9cxNTCj0/EVRla9rk2V76omOEydhUN8Zlc5FePO
dVIWRn20ZaTfQdUZOKkJK6iScJsNhCbCetPWvbt2G+JeXaiQm4yMqoAS4RfHA4xxq90uGaQ43djZ
6aIuu9unMryBpG5Tk76iG+arxNe5XdwWLm6Zlqs4IgxVBaQUs8Ql+FpCH/NhDqqeQa3q52Pr0bJM
8a+nKOqMHUnGlaDP7OfoEpBjEDHx01Awe4s/5Ladx5M3hTkLJ77/sJSbqa6ezJQSyLbl8YyrOttV
+JaQyI8DH+9Kt56QbuU3g8afz+1bCrtjuyxcpaaQoJ/suA87ymx43pXXo1O+zAGFdx4fGE6MgVQ4
ifKCxEPQA5CmrC1IwP5Jh1MDGghBFyu5lz4tBXMyXPe1BdRJ4OjrgX7J3iMRIYCPIOTcYQXAfkGr
I3bE/uwaBVcq3ruRoMevJ+iC391/iCde2Vwd29Y5zS3SzByyfxv9YbwHZbKxJ0w2rSme/aRzNq4p
n9wG8ytOX2qa7fGxE+5VGTFBd2R1VpmqPv0gLfhBCZGp8LlfwvtGAHPOkF24nWIx8Av6wvnUuqFz
WSjQKYGN4yzo5QuEgFNYOg+C8p1aPzOhndRaJSWVDWg5XXBzQwbD2MCzjKfvrrTenM6+qvSGRXRk
bJrLhrqDLmgabMjGk68Fvyk/+WZ7bzv8d17oNeBuHgH8gWgoXrjCoABriwOg3lotzoGA42/tZM3p
mjfmjWHyLzpt/VnEOWe5cQjHpbp8ymPeRp3HnqBq6uspQxHHXbdAaIqu2DYhj0VfsvMurcUaL/Iw
Y5HKnbfry+82z+hDbMSPNQ3BKszUSnjLQciEhY7RbPqC7bKjcOAiT4Bxrl3c9r96u+pPEkv9Sirv
jjvgk5Xmt8JLNxg/XuYFZbyNQCFBzd1AAi/2QmJtoKbGlLzBhgd6hKxtXxtPRpL6KzVQX4hB3SLN
tS5GkENqTOYTBe1vZuldFaIlZTeCVKVYc52X8pIAxYdDLyZJnJVsI8IxPgaxsjUvydJ6uHdWHflE
/Gh4Cpg/TAe7ooT1lFq43nL2ToNBk5o3X/5isuX9hMlrgpjRTZTekCckP/O1SD66M/owlsuChkXi
/NIz2cLayAPc3NDp70qooM7kP3qdegImma/m0X0bHVIlZJ9xypQY2PGUpImAGUU9PTRAgYrafRoV
U4SKFgorFpZtrrN33DlhL9KN2zajy5NiQNHm+6pnNPSVPPDe/ZI+tz9v6W/B0H7UTfIWhcR+etkc
6ty77rEtXJRu35PTjehEo8J679liHwPmbGi7myhXx3sKQ93CrkNBR59X178yD0B6sZVosrlo8uNk
UIaXUmoqQyrRDOum8Mv8QKOt24ICbILkwuqqpyh2v0m50ZvNqLQ0CWckj6IILRrQBCs+t2O/jJ+G
1ApdKq7l7Et3IE2/eCUsZbaqwFnPy+D8LI3k3C3tZ4Bb5sFg0g99tkyxQ0ButFijmja/+HHUw89o
fEUed5LYiQTyahOuo2X8cPf4zX7ySTkHhKRzZIeE0GfKX5V327juqYEJiwrHVsvXUNOG1uRTZpBL
zeAPNdBWLoySVgOUKqxiYgaJHxQfowX4J6sOExygQAOBpEYDKRhBAlaQCcUtLa3TgRA/ydb5Zra5
qkcYvaOOp/ICcUipZueH+D80isiBSRTAJiIiR0oh1zn5JwW7KLb01kjjjHoNNsqUY7Fn8KCyensT
9hFhkXOiYUhs4u4UdCTRO6/Yze+lxiZZPhb/CZKSq5FKgzWbG95T8jhp9n/HMWlqBJOnYUxBNG/z
SXKwalBTCrEp1ofZoiFOeA7hc/F2reA71Rr05Hg66UlMfpuipNENs7WgQnkaDxVV7K9oVjiFFJOu
Rw2Rmklms8W4jJlqL1Ibfwi2WI9PTXqQeFcv0IKoq4dLlf4CVNkecHTnydToKtIKj4mGWU1QrZyW
J3CrQVe9Rl7lOcEs0LKQplkGm3eWbz1LFg9oG4WHH9Z7tOAqr0tTY8BgalkarpVC2VqgbRVQtxzo
W47GcBkayKUgc0kTRFcEq8uB2eWxrWHxZ9PyA8+r/AX2IujGKBmbOhQ6FwaDb3/dDc17Jej2UwPm
0UXhqF7KR0BU6i5ktEs1SiwugYo52OaIrj5N3fwK+eWQQx/LNYYM4+prOVenCT4ZObCDiDnyGq4W
lo83zp8GsiMT/AZGZcCTPb/51jta6bTlELmSPp0N2VtARnwf++1XXU7i1FDcsETZShLk3UQt7MjF
B6ym0x7NMOx/vewS9tqkIWw+NDYj65k/H30ZH21YbRXMtl7D2/IRjJsDz62uluBg5Oa7P18QZfgU
9FgzSgenGhJc4pTXTeanRIeY0ALbxj+Mt+hCjZw4WJ4YEB1OWg2XG+D7lYq4dcN4Odt8pCy//zBg
1vkTj1cYdQJWncsy2ZchCw77mGuYHTybA5ldyJEw9rAUdXe1Rt8FMPBGCxgeyPRx3wICgevNSMD4
tjY1PI832veicXosKr+aBsBer1F72ukMU+9LSIi3jiTSIkrQBvofZxHII+xiwVVYHeaJPmUN87Og
+inofgOUv76TD+iaJuyDu1JjANmEnUewI/ueBx2X2QVOsHVvhaytE40RdFkC4t3JDzmMl3bEs5Y3
LuWBmXyEmTqDAAevWbzmOAs9lz+MllusGJq+IgiGEzEMgyEWLN9RJHRojsWNpZGHVPhANdIYxCzD
iWBrPqI02nmVYwDWN0k8u/y8LPFfG4iKMWRFUyMWeezT5ZRtfA1fzDSG0YTH6GgwIxm1tQOpEVM4
yEYNb4RxSThdZ+wMjXYsNOSRPWV76DX38RcAUqMgBYG7hjRME3LJrDL5Ewxh+uKBHlnTpKHzOv23
bO1bCWOSPF4KcTJToCfNZr6kqX3l0qPYwKYMeRHnYczQ0Xh9TQ0Osse+0xLJcbCriW6U8rOm85IM
MqliDcBcmp5LZHbrazRmpCGZIY4Mz7PfeuiZyBjGZlHpxm3OOR8NnhHck1KPjIkDe1NO9nFhXkP5
fbM0nLNtdNbCiNn0dGJfG3r41zDPDqonqFm5reB8KhzgvUjVdkxwoltDR6QwxOufE/nTmNAysQ81
3FD2juWGKqd0Ow/IQD15ylJ7CMFO+Bxf4Vefc2mVGkY6QiXtoZPinF5ICDNvWwgqWSgkT6Br4ggt
gS9SUxpyuqjpqgZfCwkq3MRO/NFSzMwzT1LMBSMVzRVo9S9oKpO21CDVXiNVW3+RK9qSMxAK8Fb1
I59EGsmBRD7+OtY631onoKrxJKz8NLscNb41XyKEq45rd4QItPehvAouEUGCnodhWawqjYKNmYnI
0yWrOOfldTEMmyJuyIgwnxK0ZWloPNspAUcRYffj+N+yO8IJ+JKnVnsZJzi7w+RYivBRr+JxPa1E
59LgSvHFyrM4voiWNxsVD3fWOEdYNHN6N2FZBLZCuhtehJOcF/SyTVc3AWEDc0OY9wr7PnGikNxk
iOSld1SKpDGf5gE67S7PmZTxWDKEEk0cO0pIApdmoSR0GKuI5nGFyasADBYht5yPZY/1ex1QZ4Rs
ilVONc2aD/1rVvHbCkvMnj32VLfwAGtMe7j7n6Vnf5Ne3IUtB2xinKjX3XopDvWqV49pg7cHWCxb
aR7yl6U0aVmhxwnfTn/En6aOpu1woY2MS8vxv3msLjfSoD2EeFgQgqHxfIIXgGQAfrN6DyEnhrFz
k2j6bWqCsWiq11HS8Y6R7b6FMY+DIurW6ClUXFfU8QrOa6dkqy9mCwGto3FMJhKrbuidmmb87kaH
2qpW96ib7Tt5EAxw5QjTip3j7JvUbKB8GDZmzozAm9EugFEbn8bIxL+RNmRgwfu6VPzyco4GboLe
TVJZGhs7b03DobdKEnrxkapI7QWVSs4tf8KPhLjnu3I9yA7KvK1Rv1HPJGC9uFig6EMINrjQUZmJ
JZdLrl0HHPRimGDPBIc8bl4EqWv69dxmU/Hd7nPBtOL1ajdL+ZHkKV5/4zmd4Hyb+p0zI9XOvJR9
Ze7SUOG7TMfhgjgQKQhBaSZPcsmWxb+DZDeeKX9ergCKvtFlR1Nf46xtRhPIe/idTEK9BldHsLSr
lkgMqD39QU8J7VqEIejcoMijGzZtfIy4VEU0cAP0wTZMUDWbP3wPwdeD+iRnF7+8bioYgv5UkcgM
rxxzztZ+AeXPqsNol8nqq84jcGcjoeFeXSNXuqUht4q88YWt0LmmqbhKBtvF8MBQlISL3Pk1bnwV
k0SMAiKwtUwJPZfJFl5ovGVufaxyoOPgZ7WviEaZ8ofbLF+xGsKtv2zYTePV1RbiNkTTka3zGKXR
bgzxI6N6vQxMvEGAvatwMBNOTYb9KsCvplwqCVqiZBejbT7a9MoIf3ozSaqtqRnne6MTGwc3T5bR
evY977LEsHPR8O2xTy+MTdQ75XnI8cWMsGNpdPd8T49abDOom4aHHlC8mMXZZ9OL6C6GppZPtBmH
RkzwrjFu+y7BJsrcQGDwqXJUTmTMx7qs1pPstlhn1Xl2h+6qQmswhdcBtU8l8Q0E2om4kW2Xd61p
UAlgzPyw8T7t52KjwFlJaZ/yET0K1Wxved27V1DuMVkcE80Iko1Pc2zH9rFHX9qUCUDy4JrILQ5k
z3+HTtejwYBumzp5mxvErGckHTY7RAO8xnkbCohLJJ8AbsQYRSRyEtK/JGEBrizmyj9iJZ785Tqs
bbY2ZbkdInxEtjJ2uXbbcatk/Ppy7s2GYkAOCIwTyLYXduy+K8E7pI6QHULsdgVlf2S8uK214WCs
koJgf8iDwsMEOKPVrFNrtKFMsMPAH4wdsZp0NSNWiTku1z5klzUhfFZg6xqEEIVWbskHCD+6DBIu
5P34MrKiXLumegozejK82Nw3Ijn7FXpakPhHr7FvmmDod2XpU/gVle/BbLzORXqZO8aB6o2t39X1
VpCDsEn8rIo5sMFMYFrI6wTY40ywMeaIDmuTSvcCDS/gmlVHxUPM899reMQTWqHeg97lbd9cOQW0
nPEzZ1O/CZq6JaAhvsxa6PgpO0jP8K4DBR9aEVbDCwTE2tNZxYnk9DqZI3/XA8Gqw6bjFGvwBDUo
cWnnAbdf2K9Jgk2jZ/SXQ47W2nWRy+ctfupYzFDfCxXIigJIHZT4zs304ZEjBioU26ueFrUVjYEu
uwaHhm7FTFDN9ywUMSnQPUjdWnUpYKfvhp5IcRknwK7r6Tlr30bo1BomJVde2hNOmVIPrg6enbG1
GCjgQVH7k28m12SYaF6zGDk4zf2HZPJObdg/UfoQrJyZ9RyPv0OS5FuThplLOX51lr8chwlDfxsv
17JJ3QvfJ8SxaMYIuaorhJuNCJ5Su2+3VodTY6AYBux7/BFMjP0ZxRaAjMGVq46SsAqXDqmfhk8w
P84moJUmz9p6lUDg2HXcabg8KK6VDTpEruVtPtph0Yhd6E3BVrgVrTFJQbEJjSM5u6SIzGjcYMyk
B/yiSc32DEJs3KaBVNQ+lcEledo3xxf2lhMAedqB1gPAjbCPj+kjFeEa/vbJ1FKrIwLEhcW9yXJb
8vy8b6dsIMMe72pHlZemkdGRZ7o7EtxfNdDIbTp5y7GdJIhhfMCsHiFPjc5V2PFkoj/Aufbf8t4z
9tPcHN1kSq8SuEKbBsmKNDeU+SA+sZId9g5MgAIjlXDqOxVmJlzlucRlZFRrK6NrY6y8jahitKLJ
//CM0mZMsy9yTxarfsjmdWHjT84TI1qlHf3ZcVODEE26vS2CZ2oE6k3lYgxnpUqhH8ugenZR0PlJ
LlTLHV/GscUvLvd3TRZ8FJOZ0GPJQi2h8cnDRZMl1YdbPSYy7S+sKUMb9wYb13nZbU2L+TWvamsD
G28DABStmP0bwoNr7wuWVSlv+2COkm1dJfbOETxY4/He78S8AblGKVlS/JTBh2/N/smECcEWDx5V
NFA5Mg6gCxZPU152kB46xAoJZd4GnU7EJAZ2a5Hv7UOboNf8EGhSJv7KaG/XnUVB+w9rfAKzs0nY
WnGQBxWxPMxM+c5RPuEJLwLawaJfa/Z+hphPtxgX4zb4wKH2Uaj0ZZnncrNMFAmg/CHTQXVpMYSl
ZX1Dlv2zyYnbpBz1VQlZrfMT3dJkAVkyQlISQOBSg1kutKEA1iKEu/PKRG+f7IL5tgBYk3hLjhUz
figdLlCScsyBGGasAV8NjE53YXzBW1IerVK8U1vJhS8bnlVSy7U3olcsMypr7iyYpcf40k/jOxT2
cJc8egvIKc5bdujGKRKVfOzS9JSnbbRa5szeDh0oHJT+QyrpF3IdSCGI/z+O5NmT9CEw/AU8ROvM
ZPOSjEuxHZ4818j3cdypEz/+erERzBcvkg8iBxdu2JrQdOL5kb+avEs2GX29voXfyxfUL1UCw6NN
tICQTuSfgYCsKd8lXEBOhBWrjUHC5g2VD8WjqLOfNOMzWQ+WNrW28qgKKLyxPT1DaYGnoG2GsMRj
/FUCgM6SPPPU6uC3iZMP3mLn0VU4pUl+g8At3eUEj9k8m0IhGYzhDc2lB6vPhp2xDA9WGROAb9JD
7TqAoRC1Z7SsWdTXGa8E43P11E1XklEVdc3jbIuQCelyMPeOEyJD0xbIzT/H6UhJzWMjo0eaI16k
qMtDMPz4tNTccOOcyfpP3Q6bDAKC64MkqoOHMNYNvnMDS7Bu7YP0sZbRZrLs4IuzpVyW1ykRC9FX
I6WXjiJc2+SLsdRo95UX7KeeUw9U7bABR/iayMg8ThGnZxKZe7MOYKNVFe2hvnWkS286lCHQ6JL7
xs5NqRDOapaxQRjjnZnp5ZjNfN0kAFSDqPgBuKLfwaSUPcy3TnHp2/hBQ1m2J6QonvGsJxuiKM9+
JB66viJsVnoEC2kA/WUe0h60+Lv+m3sIOPn/wSr//Y//8lCX/Oe//INv7R//H/9ylX5C5ax/hv/v
v/WfqMndwabr/eaz+r/tcOxov6vPb+Nfi+abaPv/+O/D9x9f//O//rd/BdP7l7855w5fuNr++jf9
1Rjn/4nhzKIAzbEgepmuhfvtr8Y4B4Mbwb8wAMQXemxV+Or/2xfn/ilsU9DSblu2b8NK/7svzvoz
DID9mtjtLPff4okL+Et+84jhxvNci36xwCGL5/KNaFT4b2x0x6YTt41hWbXe6K4SgzpHn7JoIzFP
JO0ecNjQxPi/mDuT5ciNbNt+EfICcAfgmEZLRrDvkuQExhZ93+Pr33JKVZZK1U1TPQ2uBkozGTOD
EQjA/fg5e68dq8+YRhvwtfoEgXG8GT37oQQhzBOIVCdxGBCH43Um0CgkcrpV9AJ0XnB24vjxTfSG
8CPRhof7GRWKJ6f7FIZP7CyPc2TZLC96KTfmrTHDnPaOeFtHRp2QR9p0fjEd793SDKvG4IEPSv8w
8mKtCB6SQW31fy1Z6atxnr7zV7t1C3UKuN1p6hAg19m8tSUcL/q0P+S4+1dRFbYboihfYp/u/9gW
VxksGKOp7EMcvtUTQ6Uagqc/BjdYLY0j/AdrA8kJACASEHOI3MvOPo8sTI9xSk9Dpcy928LoyDzp
r3qpvaE1Nbpbl+qQo/xrl6k4P1aoOTYcURgW42Nh2J2eQ1MWZzBhfrgd/5Ps789fqOdLoiYcqVxH
uuZPIsfBBQkLSaWmWCDmb2GPTrBaJ8YJVychMCpGe2slL0uozjPYi0MS3wdhRsYMTO7QwEmSiOkS
a9I699PbrJpfov68S50LAV/Znmm4uYZxZjI9Z1ZBQ8+iIhmkvPz1p/gzol2ZrhaQWrbyyQj46UN4
KlQV6HY45+70PKph11jLBePjKy/tTx2KlGps8/V//zs9niiHbqNAkfrTkzAQSZeNjV+vyMreE3qm
hV/ZjuH9Yba9Gwn2SBkD+tj/+Umi+iOJ3xJ/evy0vFUCvOAZl+hc//j4DUsxqCHABcRhIdfcP4K3
AdRgR7paKoXyMbTPMSe8xPP8jMITCTcVYzSDESh+0zf/YcX/8a3Y3B8/vxklbGkheKf4FJCL9c9/
XAsWCDPSVxrV6sq1lxdXldvLFQN4BI9+eo2R7Khm69YyodmlJbnozRJ9Biqm3ROCPQni5TB71Lpm
gf5hmcSnx1sWgrCz2sWB2A5X8wuSyBYeV80po6Of4cQjNttGk8IZXmzI5tl2tXNHJuGbjk3aBt14
MLTQ3Fj8B9OfFTYTetM+oxZK7g/JjGYtW4aEqOUp6lLImj02NCN3141Jm8JbFJHhnuLdFd5bO3Ks
lgn+LNOy9ggc0YXk2aZkZlEG4Z3h8M8KiREozefXLH4Za/qwM/SKXAU3aYsMBCfQJ1nQU96WeraH
s26mxeYMOaSWBi9VoT7a0avZxdMDp7p3q+/BN6GNRw5T7KO0fRIto44hqM/xgJ5VvQFtz543uYRK
lnekbE/GaRtk51NHldeMtEOGiEaewnHDpD+ziGqA7kmVUfrIOVvbfy2xPs3ZgjVZTGvQoVgtuV95
XA2d/MwRhxZU4OHBprzqR4o7LlkZhkfPJsastpLbKWch42gHqitNr22vOv+6YCpH5QlCfx8YyWWv
5ncjH+5Dstwxk8uTWjLGqLXpyzynLf4dnjZRklyPgeZ+kCASYbsA8lrnH3Nv42pnUkg7bGKGOyEA
69ePszXcipbY5CwUBK8ZGWwQR21tnwNUZaT7BqQCEy0AKCCcVqSEn3gBePBxwkNOGMmT0E3jSX7Y
cx+spd88NTGy7arKryzCxFRN0xyx56MfwbmOOLmFOdHn/acs5CM62oDRt80317zir2BA2jNON2sF
hw1uJFpELAt4i6saKjJ5HQEUmyJAkKZmXMQCWepE68RFqMW/sKeo3ReEhNFSZfvwsW3r92cF4ZNT
X1sMEXoEfoDFT5R+0fCi7Vvgb1qBnSuMfHiHTckcxa2tR5zn520nAZVNzJKykVIPPHDqYF5ZIu40
04yxisuJ2ILs0SIyGnYUpFd129oJ+ZJzd50L72LJwBOnHMnarQtPexW69j2OmXerLu/glb0xz/WZ
CbOtIs8GoFXgYiXJF9LbJqPdtwpBPHAgR0eMKYxINgrNr6ciS8DfZcEZYR2jQUorjJ2IoCRNAtGM
8CXbKDWDq7bCXbcYV4DO0DBFSGsxKx95fBCuZAdorgQ6p29BwXYYxZw2o7DXCWv+I/3Ezy7qHnOH
H40aB5woJKl5RZFsTudtmT8yR8cg5gUsBGAEVHDkyAOVkXSEuuV2nZtra45wz7jBpxhuHUgMa//W
s3zov6hCcrIUEEQBrTEaPiLRliBfh7samt569gWRWMN8RuLFPVxtfJjEm8gmimCMIvgwBTUC3dM2
p0kXmxNTbAIT5ul1TJenVL9jN5fphn74wcpLopj4BYvNRjkVAAHQ6kP8DLeTFAck0tOmrK2rFgwG
JL/uBp4vcCvGOFGSE+9s108uxHb4kwSKYpFAqY2Hz++bI6PuddmYl4GFJDYdH6mfCBR8iFW0n7Px
swSnZ9T9o1y8hzqxj1adbJZOYdMZN7nNjYTpypTOS2xmF1ZmPWEZBPyYjLgd5IXHcXvt8+qQbeKb
CsCm5QO1peOBllCJA14CKLnYamFl3xoAb0orr06bGCMFmwHpfzT6Y1EhAXdP0LR8FBYHJWBuHz2h
XhCPUV5HC9ntPtgVIHE+KiqWt8UhhKWtz+qaFRAxHHXm4m5akVRraRggDwf8nAkp8ap1H4M5QL4b
Gcws5ZWkx/7b3RcZbaXdli/LMn3UXLMxoFUgsuNiuE/CwO+W+W92tYAmHgl5ZYr4JF1Ecl40fe99
iY4meOnldAngh4HKtNAuGyXSfy86z4zwVRC6LmhrGmYO/wkS7QYWhaXaj35awNGUwKztMH2Bsw4p
IATeEypWgxY9LJ1kgsSrFmNmTjZz7nzOPv3I0C21udzbdewKpBvYu6Rp7gv8W0judFRBET4OYU4b
KH3slujNKfxHXMmkEIxYEGykpiTXggEJccjq2j0YIc1QLhU2WmfJxGU9Ih0bkg/CCF5oZN3SBne2
kSTKvO5hKc6EhQ84Mj2L5A3w2CW5Jp1PEX+WAVLchaP3FCddt6rskU2hGK7ozfs6WRBNCjGVmWhu
ZIRc3/Gr8cLGkQZPLUUwXMEngyMSVUw2kJdD9LwlPh0Y1DMQ8PB01CWdF4Ocqxad7asuxdjTLvVK
Ej0KQknzPD5HdmzDxD8fSYG8x0593g7ldWsZ6RYlDEL8RTBlIRe6rNOHxEKn3HZ0mVB3sYe19q2b
iAeRBO1xgKm/ZDskN86aEdmRlkpMcgKjZRhulUkY8Xwukq7EAQNWclogUfM6IeRUP1dMhDEtMDPJ
t1Nv7LqaiRdKFNI7zmfX2Pr0NNYeMdBnbsNpBI/gvCWx5NJV5PrIxdgUZuKeyF7uEEYWJ/iyVylC
uN3UEjrp05n6mnr04Q2g8GBn+1gpLOoHvj/jWBFDDEnrEhHTSlVteI3Ai0kLRJ2tRaiw6G+ncADM
NH3SUhTgNQ6BGZ1ZdOboO0P2mcF7gmyQgPV4HhnzPJupmdyIfE9LDl/yjR/63sFmNVvbJW+lJ+q8
XvAgVKI6dmm16+iPH6D7T3Nm7kHjEWU0FpckJjk7o7GxOx1rrCSolDZNlkFqtAf4AVNw6xbwWozF
2tEBxVXi98/ctt7aybOPfg4vpFvGF5NJUTP1xc6WlAn0ceiLOOu4M5eTKXsnUYMA+sg8K8RyF4VO
ecIpClwhca1BN00n8ZxRjoFcybktvZlmt4rA0wYJrbC+LbeO/+QtNKIbmGrryJPqJLDK70kWjQhM
iU7kaLQu04a9t3luBNrH2ME0arZPFsqVQEsph7jNd0s2f/iY6tcjHfzctB6cnM5+ksTNkZXnvDfV
tU1jamOLoDrJkvw8JLY1aKx7r8MnOpKHtK+1lMXyHCSN7meP0nkb6Tn62NQwga0ndAB0hNvkEb8C
ei444bu5Wg5CGcFOBsxqCklr2wWk0fOsnrGyX7XpG8UgzvEsv5zTV8NM1H5yOGznhfls3vfc95xa
pwzVLIZlvxU7M6LdVdXL2Xkw2JspqIkj9UCDy4I0JGcCxzbDRJLJ8sqmDcqiDrYWa/DGjUPnMFnF
dq6yeZVRSrgYXrPKAfUV1dOWqeaNNZMjlUaMUDJ9VAQ/BL2pOx0jEiOLqvFw+RbmRZKq89aq7hx/
qAELiAun6muicZjPDNzOjDLBOzPjywq6iUExH8Owm84Ynq1MGgS2ZG40zvMHGsa9HTrTqewkcVtV
jpjCb474AJhC4RtLhFGecjS4j3N5NYPMBa5HDhJJrx8J1UhP12Fntnm4L+6oednvOvs5pOzipB7R
ZU1IeAuRaPUt7MLZUoeKniw9NXSEi1aBuaG7Qe94zJbqLsRUkAcMWCrRqjP0nQOT/KTZDEBcN25z
yPOhhwSQ3BdG4N/6AxtAYrY3RhqOqOA6f6vyV2A4JNeGSsAPGt0D6FF4B5xrA9xHiQGQFx0cX37C
Q0IJh//O2DHIo/5buIWZkAOaBIQAA3xmswlukiFejm5NreTAkmkGl+lCb5Za3fhShEW2LjwGY06d
H7NWYHLykZWgj/6MiUCjqnLKYzcZay9VZ5TgC7uBOAYoOK+Lyr32670Jj+FFSXU9UXvbZUYSlXed
tG5IwcasDgUsIR+RnkdDsmJ66rpIVXB/wTfq1v0AcNZP7kauso4KsKrTLA/O8sH+TuowOIt8dDYi
6wUnB++7p+a911dXqkFeH9rpfnTTdkcet7vyTIN+D3IW+tGnTjbhuhixOxQkK21QWRGMBp2mpyXP
3BEXTUTGKWRJKPXlJgjBA9d6VmfAqbab6H0ukASQJgDcC+kI4PPDiP5iJYPP0UU/gzKbpv5wYcUF
Pm/mmzg63+cgwDTuli9hzG1spU9eSFxqlwHxrRy1CYBejF3JlV2Y0o0Z2JSmIGELA4I3WAh5vVML
JiCzJ7pFzBMrUC2YY+7syL1zm8S7HAikRwSJXrJETA3Fit3b2DWMvBltz8Veku+9tmxiVpw8NdFb
MEmGox1fMN45C0MkehVzkFii3KEQFTYHjMlW32OHhhS2nvGkdD4AfQwcIOxmLyJZ3brC1/5BgtKG
rnwkwAjkuygfxkQh+mA6eTZdJTjGt0mNCc5esq1bV7gZgC+tCZi7jgehTY/5p23pc0nlnFmjeA0V
oKSA43ZU48nCyZJj/sSF2eslFvmwtsGQcCRw0u/NyDvOFvbuyb2rQ6ZseNffCid6djpiEajEV/HS
vDaJ9bkgyl4R4chjg/5nKU3uCGwCWlMzQxNNCfJwNBh4APYzG4S55NF4Rg7XsS3VddD7HHO561tU
64iaWBGcFG1P4s4U2JzjRQ+aaHYKOOEVoyHi5sbjkGkxM+DneEIZwYzznpgNgCuF669tu34LVcyF
JZpml8n6eQjlaw3TcO+G5UFBghqtS9U3773j3vbTcEbQA397RjsAOYT+iJZpMV3boiqv9vgLcdzn
9gHZE6xB6zDavM+2cwr2ciTDlCxkyOwKWXuHEggcdG7j8iv8Qo104AbIvBRXDyOCi1XcL5n+9+uU
ceM9crdLC+1tEyKhS7cFRBQjNczLoW9PUK2z3bXu3kTy0qRivrHljdGk1wVDqmk5Abxwm8fFk6hB
9jIZv+CB2lq5FcKuMua1kuiSxr1VkB4RjMUxr0u6jd7V7OnBNB6rLHiRCxY6zEERtGs6OK4bPPCB
wV92wX3EIJ5pGrecRjzZHeK8MQmRlwA7dNzl6EyXHUB2jpl0vKjS3GM3c0yx5vIo0Q1hLvloEeR3
8UvayImFpgyuEBjeozFg66iz+zGdXtAZQveNc2cL0O80dOYXhKznykPpB8EeHGB03nTj9YyIgyXH
XJcs3yuu49McOnedmxwimnLCQCjjctxe297Eewfy3TPnnmdxCUZGrgIdT+N59V2MUDZLKbycojCp
Ua9o1rgOeE8zOBgqQr5vBzfY/5g18YgCtmORm0r0b6X3qPqH3hnhzZYusGiJw4LcMqLGsVbv57CF
iRxPLwM8/tlil1hMSmRHB1DUZbiFrR+yCM6ItwDOJmCqxo6oESthzCtTZO5GeRbI7mRaWD3SEhLu
oPBH6/FRVs/zjZcgU49U+fDF1DTJVuT8wbDPxmaK+JYveX4xknzT5vaFmdUXuT2RVwZ5o6+WkxHZ
WcIpMHkZOQZtWZTFxrLbU6eEpjFlpIlO9C+CPMt3rWY8+lr2umA6rAxZnTp+ZG1TP3jIOiKDI3nO
HZBQjccj7bFxucyy/LhE104YmHcRcC0/619DrsQisXskvfk5mVgQpsVlO/QVvmiJ+bul/cf3Lhbk
5+HyvWvfTIVvoXfB3EdFfOXRt76p1I6lr0YsXpcbFRxMH9ZaxXhv4xBINeTzuUEmBRqiAHyKCefK
L/o1S8B5HiEgzv3uluKGsemM+K6tv4NzfOnteV51KPTXcSrPSV1jGWJdztmanDJy94x4Lltk164f
bnU/pArseJtbdJjmIecBbbA19Yo5i3TSk4WEiUxC9RcZRVKbWeg9PaKye+MSExRERSN8FjmSAk33
24Lko7dvI2TJzE8KdQIn/HPPY60Ui/8+QRYBiWVr3dle2li+tQ4+GKqRMypG0DrvUEzUtHusBZVB
Pn22ZXccQ4SpkTrvUKfiYrGZco7X0kLyyuJlOmBEPLqda+luIujaK1ONOxmHgGgX5yxGqriLpvl7
gxOY7TbW7Zab2hfPECJQ2y3VlSW0obeN7vE+FLsREN/GzLx35DMPaOLKXVPERwAULIxhDwxgvkOF
cukaYjdO3UFEQBYsmU27/N1crPooG4zoJprAOe5nyFMSEY+BSarM+X7STFu5y+m6V227jwcPwhGf
kwZAjDyQXLd+2Cs4LcDHiMSAjUWM+juOX83ia9YhjViq4HJt1XIzM0hCpObTgR7gF44CN0U/oohq
y9Op7C+7AAtviOLxyLGTdKsYm3eQ6UotsttLxPp0j/yZlkG5a30ejKInq00DJYK8uhyxRxCgoZ01
eY/owP2UDWuP2BgBHMLY4MSUWqgDq6/2FbC6pQVdsSydvVIKuwYdSgigaORPnACRkfbGzpG4YMnY
qNp6lnF5NacWDfaxgEHj0PoySpidaR2+OXV0VTf0B2zIMF+MWgJPTotZXKCW1qkhLApxjE27RYxp
d9ONOQ7JKc4NmmzhppvL66y3TpqRkeBU07hSETxd2edvIEgvSNh5aq3usY0MJFyqEheiRg0lWop0
UhTX7qjZsJQmarw3R/NFCsDKUU8EKRAGD7ckUuMoors+R6AioIwhCTCM7ZghBgeyXJ7W9QfgV9zp
xRtj9LsMLJhDRhk0ZBKGvS+rtH2VxkG2zbgxV9LPSC9Gqbk2SJZDDR5fM2JI94bf4JxISiyhInsD
XQMLqa9XZRHS5p0IvkNkCdSg2NcCb4q1L+hxHnyvPxXh+JmQ6HHWROKplZ2xV4MWoZbofx2KTRyB
uhAMgvhkSE+8VAC6pNDbdJ17ilbUJsW0v1AYctqeq7DgTamrewI2NplMmnN6cXG7kHBbXqa0ybd9
noitncvn0huuw54clchNPvzwvCZuwqbjSTzNMm8aeB561VIrF9UdR2d/483JTWKwxOKAKxcnI2+m
PmOn+U7A1SfWnie1cL/Zdfdq2OZZmvj1eqKLje6AUBvybKBkTIm5Ecbyglb4SE8JalIDOA7LO/Ht
+ZOF0nydxW22t2fQPjmpKCqdPlq3HTFfwnpKlb/JyhJnQ9qB6CgUUC4+MxIhXnaociTFhHvq4EIb
h2AVfhqkc4LMTFCO04Bd1TruMCf3ULipsSl1FCIDJJjW002ZeFcIW/GiwcYwx/wptSW03fQqRWrK
11Du04agRWtoHXz95n2QBmTymfVppmMZl6XXZy3kps4JyMi7lPxGrIFyYRhsk+sI+Y1ug456FGPw
3WuR5ZrUnnKRDmrTeF1hiR0wAa2wDtPr1OGRo46RjMiTdPhmMfHBcSRpsguJnJzJnpRkUPavfi3E
wdHRlB4ZlYV9CRKDikqHV3JLawOBd4pwB5QBIike1mGmFWUbjJBAP9w62bjLUaEgAMNR3FVCp6Im
sAvVqnJkAzCARBiACWvyv/JoaNeTpAlc4GFnJkTOMQN7rCBVfDK7C+k41lDuxZycDWCxIqiAHi0I
4FlBuw96YzOS8tlxcDjmUAcYX9TXQEr38ZXjo+RipJqty/HWmJvwsmiQYCW3cULUb8oBhQ5g+GzF
7kZ13aOX+eQNRZdLxK4xWdm0Hsglbf0ICU2RnVsAYlbDwmgQuC7kjA46h3S7x8n0T9pFnRBV99gg
1CFwYASnwm7vjFjMYn987SLvuZCYcUzTuagusqh/C3y54BK1sQ6SsBov+byth6uOO7lq+dZSHcaa
JPWnTTordpDlACB7wDF82gcEuOphFyA7Ql2ngb1iqKKbOpih1UhR0Tuy1KbuumevADYwpmIlthi+
SJgvje8OWk7Hio+mdtjlxnKvUETucAgo+sbsnKZoz3yyW0WA8JOkZVKDdUQtLgSTk81CfgMqBVJs
0ey+LaTaIhKkNUtJCL6WsKXWaw5WdyZ6XBJh1e0kpiqTjFxYPdHK4JNUy9Z5TqaJlFWT2KxOh+sy
iPoMs+wQif4lsmjaveH1YomYN9XLCJkVJAzshso6xNqp45E/vfXcI9sbN2/+5lrmDaY44gkw3jk6
/Vd4HMeWbuMF/ZkR2++9zglO5+EetcHD3JdUDUocY9GfsNa5301GMCVCauAEEVP2cAHzbsz2feS2
B3Qg3i53KKSHwXkEzOzvcD68MZQDXRZkx1SnG8/m+NHV5B2HBB8nBCCTSTuhIx/yo9EZT2Bys13d
tOqQov8gPrKE74SreJ2jPV+1VcfAA3an2TQMDwxXi6nIdMMSgY6yOqiytneO515nYW8fYJDccxOx
OtEZ2uR+S3chXeILrMx2GRvXE4uinPjCyNooSJtI32DH30VBdCKKCq66BSga/T3IpByFYo+6q4i/
eyX9ZSxz5F/E9I3wnrDdjv7TonOpo8KBRQK0fDMalsW7H5h9l16wF2VwP2DftQRxLi3sX7ofoACZ
Fy0x9gdglZt4lO/lxPDNcfuDgD2g8RX2rniTTkmnd8HXS91+wmBi2xSzd5gHQ51iF75Nw0bdyRBm
9PAxhsAYjDdiYDk+9T6DQMTZYRHSaYntiOPg9GgDapW+4NhS0a+d/fmiRq6/y32aJ7nCss3yVkvY
Qk7KPZnHzqU9tKzJlE4Rdv58Qu46LTJZQ8Y/d3rZ7JQXghaBrBU2yxYPJUoVvp914wynkVk8mqDo
KuGi08/IbvAq3aWrCL4PiDQDFlpukOkdGfmcTZJNWxRxtJEwwLAD+Qdg4vB6l02cjP6mB81LaKr/
5I5IZ6mTl0VhFHIZPLdRfCwZCU3Dq6HQEITOMBDbQE7vGO4jDmhag1FtQmMKNwmRDAYOi81M2o9L
9lykG9wqDs+C2eMtEZl0QJFvEKdAgijgI4KSg6BCc0zLZxKqXHWhTA9t6HzvRbRvY0YwcumtLUlu
N7ljklZfwyiJ+JwcLGFRRtjDLDjjlDoQXrMjBRftRZOWW0zfZlXSJc7yr2i3/iEljwjsz/xeNPTJ
holCp11sX/dqmMgE5Z09ElYXx5Zkrak3nqpgCSTYvEjJvSO+9eATVbmVUnH94NEbFqisUrtlZqov
v93CpUFQ5VrGekr9x3EOX5Kcfl2WmmtJF3ZXsVaWDcnZhH2tfSFexsRtt42tmi+mp0/sACTg7Mxx
APf0zbll1gRzewNkL9RVOcCTDbgRBqV68OkZ43TNDfvkuNarqOz5tlkuejfy9rNDAkEx6FaKlwbr
pMsPesrfDsznWmtCQ0EUQB5mt6OBWwCtMtYARjRTabzPaGL2CXxRinQ04F9BLBXzeKaLaLvhffNN
PzcBkg83eVwCyo04dmBPpFc1u8XaM0wSsXp1W/vyOve43yNUJE+zccLMr9nW3J8E3UXX1eDRbCw8
ZzNx7+7ZsPHu5AL9cz7Gz5ykr/s4C9aqr17mxL4xE58TKDZE+gLnFKP3Xli8E5dzY3nNBaGjR+mh
PUqtukfrDGgE9Skjq/IDWT6j5aHtmKihtlcus0NtTqeG5CRr5+l6MDvU+0OxZdyZBAMinrn2130I
so5WxBXR2sY67IcbWszXjsnYwzu2Hdr7dHwwOLqv03ECzvZKRsvRNMgaGfyWWQApA4sK7qyBTRSQ
XNjNxHas0HB9iCB89abbtjZeZv3AO6Z7084X2WQ+KunfyWpqDynL6IajzEMRhlumJB3QH85VQyTO
avrRimVunQuZ72qf8wmCGPgjHBFab273j43dY3LFLpym2RWb6bXfta94ZydMPAR0lnb5yiCaLlj0
5CEK8CdrggOScttmgYGe9yR1NcKjU7sl5ItDSrChVgcFwUok8KdZj4wpA7rqjHA1ZxwFoLlhG2Cq
m9k3btQH/EOcQADKANEYQ03HMbtjq8OFMwFT8npgth4PLDXmM1DhlWHyKDrT1Fyas9zXnvluurOx
tXg6MVAOWw73pHx0NYQ4J3mVBMgxy128PbfkSe/RUhDI3Bk87UqLBrNR61TLkWYE1oenOW5vOr7q
mtaiUdlQ/hDsfSn4MpdcidrCGS2Si8T2T+rmdArB7i2EX6yoSOj3uA2CCJYZzs6NNl6MWhGjlQh+
FGrUH17/YZAUKiwF+iuGEkBjHP8yKieibAw0m1lONHHoc7a2MJtngjxLF3nUeiiWxwzfkJlU8D5Z
yASmFTsXp5wgSB1jC8PdxIQoD698igAsKrSD0qoCNGex0tsbUikZ/LwGSB6GEldHDHVvlbavoUCW
VkcjqibUizHrkudbdyNEEzKXwcB73XejwWE9j5cNN+26UdEtxs89YRpqxerLZ3cV/iOta1nG88Qe
fAa1+YixD6BAHN2zTDNm4bU7qW5caZ9Vjk8qALIvNYEu0mq3xQKaMdTGZ+6IrQbPjx6MYW9mNaiB
TqvozklQQckhvc8Z+tA+nj6vl2SfpfZDXRTXDVE9y5ewpRd3gSVPO/W5GM0Dlko9Yp+V/+Tz/Btm
QyAhx0qXxmg/EVSVNqxdrXqFyPNM2slmyRayx7OJ3u9VoFv6ytHSJPziWqqnrPTeJutidqOLqgxp
nhfOk9ck9yodX/B2AatY0YpbDc0OgvxDNDjXNQsfdWKyDd1a0WzH/mgMWENLj35d1a1HzraDrPYJ
R6l1noFfh7Vau+XzoAVZQ2t+aikYdBqccsBcR8c8ZCK48Ds97mAo6y6YK5II8ajbnNtG8SGt+WMK
lwNDogvCMC64O0/7xN3OjbtzjDDZTLUGOBjeveNMJ5HlolZhVbLC7DnRg1k+u+tD8XEw07EjfM9q
NFmYn4DjCbxgNTEkNHMZ/UUoGcIMcG01b9wSUUbVEPSRxVdD0/1+44qFzajuXJjy+ekgySTuRlJm
MKSuzW44dfMIq2bSf5/y6MkoGUREIv8sviQONnfoANyytoIrFwrEpNCENIkP2Qnz8QLgPnNLC5J5
eCeQmxT4dk0UnR1OIjCip62R3neCZOSJg0evVXLI7uBJX/ozN6OJTWdNus4wPXQOWW7DCbqER8SH
79Nw54OXXjckeq3SZoQBzZvQt4ozDQSPc3aPe/UIIZnRCgHXelMJ8O9N6qYzhyd3RsFgGDJbG5Ac
UFVUd0nSH1gXiN02SLwwhwahozwt0KPsltqrkT5itWKdWI29za64onX+6XTxU9OfM9B4ngtlb3Pm
jame6SBqp3nQ+Ds/HYJtmHX3Bd25HCImWqEAlB1WeZmRT9Pb9AyJ1jiUwc5hEL7mhNmvt3E+XDGv
epuauN64wKWWDj9rW2GSd2ycl1rNyeh5Wv1akCv/JMhFA4v81ec/NPm++El5nOFmyoRAikEIRuCZ
NIsazsCD1z3bZfXCUxxvy4T80tDoN7GFJLNnS3UgA64aq0ULN9R4OhxzPzbuJ7ZvcMvWdRNciGW+
z8qRs3fV3+sbP5bzlVeJrYzH91HfbxQ5I6NQUk8bYW0qgwWdEzJzNfRxdV9cSP1o215+R7viEiwn
Pmft7OOiDAaZAaqyXlJzufn15fiTDhscLzBfE2OCbbEo/6QItscw4VuuiT4VzffYMi5amyJW8vCK
Bn/EWLx4I4yjX/9SG+DvHz0J+rcK5QrTdHEIqZ++g970KOANCrcv2WM2m5yl3TcvLjDccn8kCzMT
g1G3Ki8M3YHgfTlyPARqvDR5n6NLS3JGtFNB0CgHFrIKJc7WoK9aMDeHPsaMMN+7zN2npDwmKZ62
L0HWnHoourrDrz/Of7qlqHR8sB94NiQ2jz/KqouKi7igT2FumVx0M1tZOObbMUCXWZtMqvXa0gfb
qaBwTWxsu2lmXZE+nW/QUT0ESpx6aDy/hJJ9SfEbVMlpVOUndch33xHwMEmSL9TeycPPKY/F2ign
gwPZpY5dAxDh3ixFdGcPKCXgV11a5XxDwsEN6ZK6WbsQbgGFzi+tLdXGuvVzzbGvDzbn/USK219f
DOvPz5cUwvM8tiPXVa522/yoMQ9nOyDABPQABgngMoO1jWBiIRaj0GPi8mHEul8yKlYRsETU20dX
dII0BMrY/4+3Ih3M6jztjmX+fJtx2bsO2wqeenvei+A8zGjaLVSLeHwPbue9qFKrAqr5Wo8UiVYi
vm4WV03o7L7eyX/ltvprVqq/48n6g5EL79fvb09bnP7wP9sv+vc1hIn55qPts+7XP/3NRYarTL/Q
VYkm4g5HqwaI//ASf+kv/cs38Z9f6Hdv1d1cQSV/eWf0vInbronfuh9tV0CvWbCEA+obzp2rHA9/
zL8dGf9+5a+39qtXzF74BP07v0r63yzblCZlu5Q+XinWyIyW/+8/Nr9Z2LDYKXwPviyKLuu3X/jD
1f3fLsqvP++/rv1vBo5/v/M/XNxffYLfIO7aioapxfY9JSwLh5mH5UvwUP7da+LDIXFMpMcYjdyf
ron9zcPvBu7dxYlke5L1nV/3D7oizA0B35uYbf7eZfC+sTl5mOeEJXz3a6P64dawvrn8xNW7p8BQ
hMPnn3Yd/pPd8etu/W+eD/GNrc1TLKPQlRDMs6L/cBHcb6YLcR9Ui/JJ7OK2+D+6CG9lX3R6SSO+
rPhxydDr/l+5DX56gR9WCPcb4n06E9QlGq6mX/CHK2B/k44iOxw2tm9TAigw/f+sx+HLBaqkTmyg
6vItR/32Jf209Pw3N4XzjYXQNVkaoRwI0Kx/uCTyGx49R3v7BNuvx93zj7skXyWvPgO4eBCFZN38
a3fJTzvTD3eJ943XEUKw9PCHqT/zD3eJ/IbjUVl8CcKzHb6Bf9yiyfKGJfKvPCn/+zVQ3zhM8PlQ
07hf1uUfL4Fhf+M5UZT8PCgONsR/2k3x+7bxt3dP+5vFbND+95LJgvDDnUC9YTJMExhf/xV68k9b
L7TvXNosdvpPFv+//3Ao9kpME+wUtMy9n4ss55vLOsIaKz2JJ5jL8g+9Ndj7/u4Dor90Vghb0wLo
+P3h1iBFB/2BizPaFP+PuSvWbRAGor/SrRMIHBIyRYqqqpnSqkN3C6zEEiWqgUr5if5H9/5BfqzP
NiY4mIjIS6Yowfjw2b5774LvkCMeHOre9CBdCSw+IfMlAPgCRyy0HfNwJbMQSA0JI1EnBREBZRh7
uwV7CWFxaAz4FtWYZ4megjsCm6AkC4BhWLU5AVdAJR5vlcxDCeLJTO4/OE9ZZ6mnkigk8L1xij+o
sVVSePS78yXakg4qT92MPQHAU+yFGJAlSVR9qL4igihcxosIzpYgGwKUgrDD9A0zYQl1tBZv3hS5
Yr2cVS7eO9bAcMDh9V4uEQBKq53kwFq0Jnny+8pyuops9S4a8qXEtLe34xtKtmSZQZkfN5wJKrL9
UV04tk+pa4XhXFVd0/LYR9caNZwfZcDdO3t5rec3Z9qVx7GkKyr84IwUTJL2hMcVLPighax8NlL2
TLJH32HhpG7FM2o6kmT9jDF8Oz/9FCzIGQ6JUCSscciApfSVMbE6nOd8bA/ik5a5ta6cgR7f4WwP
zTcroLb1V8NryktLbU5D7ityQ5u6ck+TM27jKw+puMXusCvbdbFnAV47qE+/Zi20ASPE+y/Ij6/g
FyzD/OG5qi8kDZGkr6TXLMPkldyaPCcw8ZW0xnIRUpfv+9MfPlRSKGt8gENwTTazvi7VZZa74NnQ
WJswoes22xHJFlnBqFj9AwAA//8=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7384"/>
            <a:ext cx="9684568" cy="1800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9552" y="1631318"/>
            <a:ext cx="8064896" cy="1008112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6B6B6B"/>
                </a:solidFill>
                <a:latin typeface="Archive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48064" y="4725144"/>
            <a:ext cx="3240360" cy="108012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Prénoms ici</a:t>
            </a:r>
          </a:p>
          <a:p>
            <a:r>
              <a:rPr lang="fr-FR" dirty="0"/>
              <a:t>Prénoms ici</a:t>
            </a:r>
          </a:p>
          <a:p>
            <a:r>
              <a:rPr lang="fr-FR" dirty="0"/>
              <a:t>Prénoms ici</a:t>
            </a:r>
          </a:p>
          <a:p>
            <a:endParaRPr lang="fr-FR" dirty="0"/>
          </a:p>
        </p:txBody>
      </p:sp>
      <p:pic>
        <p:nvPicPr>
          <p:cNvPr id="1027" name="Picture 3" descr="C:\Users\communication\Desktop\AEE DOSSIERS\COMMUNICATION\Nouveau Logo\Nouveau Logo AGRO EDI EUROPE sans slogan (transparence et sans fond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763756" cy="37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2997200"/>
            <a:ext cx="5039965" cy="1295400"/>
          </a:xfrm>
        </p:spPr>
        <p:txBody>
          <a:bodyPr/>
          <a:lstStyle>
            <a:lvl1pPr marL="0" indent="0" algn="ctr">
              <a:buNone/>
              <a:defRPr>
                <a:solidFill>
                  <a:srgbClr val="6B6B6B"/>
                </a:solidFill>
                <a:latin typeface="Archive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55033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1556792"/>
            <a:ext cx="5486400" cy="367483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82431"/>
            <a:ext cx="8388424" cy="45719"/>
          </a:xfrm>
          <a:prstGeom prst="rect">
            <a:avLst/>
          </a:prstGeom>
          <a:solidFill>
            <a:srgbClr val="7B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6712"/>
            <a:ext cx="8388424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chive" pitchFamily="50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Modifiez le style du titre</a:t>
            </a:r>
          </a:p>
        </p:txBody>
      </p:sp>
      <p:pic>
        <p:nvPicPr>
          <p:cNvPr id="13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70984" cy="365125"/>
          </a:xfrm>
        </p:spPr>
        <p:txBody>
          <a:bodyPr/>
          <a:lstStyle>
            <a:lvl1pPr>
              <a:defRPr/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7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munication\Desktop\Nouvelle identité visuelle\Trame PPT\Trame AE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ommunication\Desktop\AEE DOSSIERS\COMMUNICATION\Nouveau Logo\Nouveau Logo AGRO EDI EUROPE sans slogan (transparence et sans fond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63" y="3284984"/>
            <a:ext cx="3763756" cy="37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260649"/>
            <a:ext cx="7556376" cy="1656183"/>
          </a:xfrm>
        </p:spPr>
        <p:txBody>
          <a:bodyPr>
            <a:noAutofit/>
          </a:bodyPr>
          <a:lstStyle>
            <a:lvl1pPr algn="l">
              <a:defRPr sz="4400" baseline="0">
                <a:solidFill>
                  <a:schemeClr val="tx1"/>
                </a:solidFill>
                <a:latin typeface="Archive" pitchFamily="50" charset="0"/>
              </a:defRPr>
            </a:lvl1pPr>
          </a:lstStyle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508104" y="2636912"/>
            <a:ext cx="3240360" cy="108012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Texte ici</a:t>
            </a:r>
          </a:p>
          <a:p>
            <a:r>
              <a:rPr lang="fr-FR" dirty="0"/>
              <a:t>Texte ici</a:t>
            </a:r>
          </a:p>
          <a:p>
            <a:r>
              <a:rPr lang="fr-FR" dirty="0"/>
              <a:t>Texte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28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9013"/>
            <a:ext cx="7889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968" y="116633"/>
            <a:ext cx="7772400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chive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260649"/>
            <a:ext cx="7556376" cy="79208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chive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508104" y="2564904"/>
            <a:ext cx="3240360" cy="108012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Prénoms ici</a:t>
            </a:r>
          </a:p>
          <a:p>
            <a:r>
              <a:rPr lang="fr-FR" dirty="0"/>
              <a:t>Prénoms ici</a:t>
            </a:r>
          </a:p>
          <a:p>
            <a:r>
              <a:rPr lang="fr-FR" dirty="0"/>
              <a:t>Prénoms ici</a:t>
            </a:r>
          </a:p>
          <a:p>
            <a:endParaRPr lang="fr-FR" dirty="0"/>
          </a:p>
        </p:txBody>
      </p:sp>
      <p:pic>
        <p:nvPicPr>
          <p:cNvPr id="1027" name="Picture 3" descr="C:\Users\communication\Desktop\AEE DOSSIERS\COMMUNICATION\Nouveau Logo\Nouveau Logo AGRO EDI EUROPE sans slogan (transparence et sans fond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45514"/>
            <a:ext cx="3763756" cy="37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484784"/>
            <a:ext cx="4349919" cy="129651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2350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348881"/>
            <a:ext cx="7772400" cy="1728192"/>
          </a:xfrm>
        </p:spPr>
        <p:txBody>
          <a:bodyPr anchor="t">
            <a:normAutofit/>
          </a:bodyPr>
          <a:lstStyle>
            <a:lvl1pPr algn="ctr">
              <a:defRPr sz="5500" b="0" cap="all">
                <a:solidFill>
                  <a:schemeClr val="accent6"/>
                </a:solidFill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70984" cy="365125"/>
          </a:xfrm>
        </p:spPr>
        <p:txBody>
          <a:bodyPr/>
          <a:lstStyle>
            <a:lvl1pPr>
              <a:defRPr/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  <p:pic>
        <p:nvPicPr>
          <p:cNvPr id="9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7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72008"/>
            <a:ext cx="8983191" cy="69269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70984" cy="365125"/>
          </a:xfrm>
        </p:spPr>
        <p:txBody>
          <a:bodyPr/>
          <a:lstStyle>
            <a:lvl1pPr>
              <a:defRPr/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25733" y="928150"/>
            <a:ext cx="9144000" cy="45719"/>
          </a:xfrm>
          <a:prstGeom prst="rect">
            <a:avLst/>
          </a:prstGeom>
          <a:solidFill>
            <a:srgbClr val="7B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882431"/>
            <a:ext cx="914400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pic>
        <p:nvPicPr>
          <p:cNvPr id="9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0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882431"/>
            <a:ext cx="9278253" cy="45719"/>
          </a:xfrm>
          <a:prstGeom prst="rect">
            <a:avLst/>
          </a:prstGeom>
          <a:solidFill>
            <a:srgbClr val="7B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734" y="836712"/>
            <a:ext cx="9278253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>
                <a:solidFill>
                  <a:schemeClr val="tx1"/>
                </a:solidFill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-99392"/>
            <a:ext cx="9252519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kern="1200" dirty="0">
                <a:solidFill>
                  <a:schemeClr val="tx1"/>
                </a:solidFill>
                <a:latin typeface="Archive" pitchFamily="50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0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7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7429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1" y="882431"/>
            <a:ext cx="9422269" cy="45719"/>
          </a:xfrm>
          <a:prstGeom prst="rect">
            <a:avLst/>
          </a:prstGeom>
          <a:solidFill>
            <a:srgbClr val="7B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734" y="836712"/>
            <a:ext cx="9422269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70984" cy="365125"/>
          </a:xfrm>
        </p:spPr>
        <p:txBody>
          <a:bodyPr/>
          <a:lstStyle>
            <a:lvl1pPr>
              <a:defRPr/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  <p:pic>
        <p:nvPicPr>
          <p:cNvPr id="12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4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Archive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fr-FR" sz="2400" b="0" kern="1200" dirty="0" smtClean="0">
                <a:solidFill>
                  <a:schemeClr val="tx1"/>
                </a:solidFill>
                <a:latin typeface="Archive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882431"/>
            <a:ext cx="8388424" cy="45719"/>
          </a:xfrm>
          <a:prstGeom prst="rect">
            <a:avLst/>
          </a:prstGeom>
          <a:solidFill>
            <a:srgbClr val="7B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5733" y="836712"/>
            <a:ext cx="8388424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pic>
        <p:nvPicPr>
          <p:cNvPr id="13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70984" cy="365125"/>
          </a:xfrm>
        </p:spPr>
        <p:txBody>
          <a:bodyPr/>
          <a:lstStyle>
            <a:lvl1pPr>
              <a:defRPr/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06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tx1"/>
                </a:solidFill>
                <a:latin typeface="Archiv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40591" y="1458495"/>
            <a:ext cx="3460463" cy="45719"/>
          </a:xfrm>
          <a:prstGeom prst="rect">
            <a:avLst/>
          </a:prstGeom>
          <a:solidFill>
            <a:srgbClr val="7B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324" y="1412776"/>
            <a:ext cx="3486196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A32"/>
              </a:solidFill>
            </a:endParaRPr>
          </a:p>
        </p:txBody>
      </p:sp>
      <p:pic>
        <p:nvPicPr>
          <p:cNvPr id="10" name="Picture 2" descr="C:\Users\communication\Desktop\AEE DOSSIERS\COMMUNICATION\Signatures et Logos\logoAEE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93368"/>
            <a:ext cx="666775" cy="6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70984" cy="365125"/>
          </a:xfrm>
        </p:spPr>
        <p:txBody>
          <a:bodyPr/>
          <a:lstStyle>
            <a:lvl1pPr>
              <a:defRPr/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4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6D93-E6BC-43D2-9607-E63F851CB421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5370-F713-4FEB-A876-9B37A02D3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6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1A061-7552-4DF9-B80C-3425D4B2A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GT INTEROPERABILITE </a:t>
            </a:r>
            <a:br>
              <a:rPr lang="fr-FR" dirty="0"/>
            </a:br>
            <a:r>
              <a:rPr lang="fr-FR" dirty="0"/>
              <a:t>&amp; REFERENTIELS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5E40B3-95EF-4AC7-A288-AEEEC3F63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Vendredi 20 MAI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63141D-5F7C-2BF3-4585-7A52FC0A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5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923EB-9AF1-555B-F9A7-E73359FF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53D3AF-FBEF-406F-92CF-5A60585B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081825"/>
            <a:ext cx="8983191" cy="566829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Premiers résultats du questionnaire : 20 répondants dont 11 qui sont ok pour approfondir par un entretien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aphique 8">
                <a:extLst>
                  <a:ext uri="{FF2B5EF4-FFF2-40B4-BE49-F238E27FC236}">
                    <a16:creationId xmlns:a16="http://schemas.microsoft.com/office/drawing/2014/main" id="{4B32C9F5-BBB4-77E7-0257-26BB0AAB066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0133365"/>
                  </p:ext>
                </p:extLst>
              </p:nvPr>
            </p:nvGraphicFramePr>
            <p:xfrm>
              <a:off x="-458032" y="1738312"/>
              <a:ext cx="6686550" cy="51196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Graphique 8">
                <a:extLst>
                  <a:ext uri="{FF2B5EF4-FFF2-40B4-BE49-F238E27FC236}">
                    <a16:creationId xmlns:a16="http://schemas.microsoft.com/office/drawing/2014/main" id="{4B32C9F5-BBB4-77E7-0257-26BB0AAB06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58032" y="1738312"/>
                <a:ext cx="6686550" cy="511968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77364D6-460E-F5A8-0014-91DFB7B99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65511"/>
              </p:ext>
            </p:extLst>
          </p:nvPr>
        </p:nvGraphicFramePr>
        <p:xfrm>
          <a:off x="6309985" y="2711334"/>
          <a:ext cx="2627235" cy="3173644"/>
        </p:xfrm>
        <a:graphic>
          <a:graphicData uri="http://schemas.openxmlformats.org/drawingml/2006/table">
            <a:tbl>
              <a:tblPr/>
              <a:tblGrid>
                <a:gridCol w="1715060">
                  <a:extLst>
                    <a:ext uri="{9D8B030D-6E8A-4147-A177-3AD203B41FA5}">
                      <a16:colId xmlns:a16="http://schemas.microsoft.com/office/drawing/2014/main" val="2784712929"/>
                    </a:ext>
                  </a:extLst>
                </a:gridCol>
                <a:gridCol w="912175">
                  <a:extLst>
                    <a:ext uri="{9D8B030D-6E8A-4147-A177-3AD203B41FA5}">
                      <a16:colId xmlns:a16="http://schemas.microsoft.com/office/drawing/2014/main" val="1469694586"/>
                    </a:ext>
                  </a:extLst>
                </a:gridCol>
              </a:tblGrid>
              <a:tr h="2009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Identité des répondants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réponses enregistrées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67520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358748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Bordeaux Sciences Agro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413150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INRAE, équipe SI Agrosyst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074595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BASF France - Division Agro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208781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Kerhis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118449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Syngenta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13269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65872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GIE CRC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336487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Chambre d'Agriculture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93508"/>
                  </a:ext>
                </a:extLst>
              </a:tr>
              <a:tr h="2009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Perret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161917"/>
                  </a:ext>
                </a:extLst>
              </a:tr>
              <a:tr h="217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OCEALIA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64010"/>
                  </a:ext>
                </a:extLst>
              </a:tr>
              <a:tr h="217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SMAG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694747"/>
                  </a:ext>
                </a:extLst>
              </a:tr>
              <a:tr h="2177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ARVALIS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06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4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3562B-A6F7-FE34-B6C2-D18AE16B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B81952-D9EE-C002-CBB7-920A4B2802EC}"/>
              </a:ext>
            </a:extLst>
          </p:cNvPr>
          <p:cNvSpPr txBox="1"/>
          <p:nvPr/>
        </p:nvSpPr>
        <p:spPr>
          <a:xfrm>
            <a:off x="5747196" y="2404092"/>
            <a:ext cx="287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Tous concerné par la traçabilité parcellaire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53E21307-C628-8EAE-9198-E6E101027E56}"/>
              </a:ext>
            </a:extLst>
          </p:cNvPr>
          <p:cNvSpPr/>
          <p:nvPr/>
        </p:nvSpPr>
        <p:spPr>
          <a:xfrm rot="16200000">
            <a:off x="5075885" y="2348942"/>
            <a:ext cx="289775" cy="75663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A23BF1CF-A75C-1BA1-886A-3E82A1436C7B}"/>
              </a:ext>
            </a:extLst>
          </p:cNvPr>
          <p:cNvSpPr/>
          <p:nvPr/>
        </p:nvSpPr>
        <p:spPr>
          <a:xfrm>
            <a:off x="6716332" y="3107702"/>
            <a:ext cx="283336" cy="118350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3DBFF86C-9DB8-69F1-6B73-9BD0B8727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41700"/>
              </p:ext>
            </p:extLst>
          </p:nvPr>
        </p:nvGraphicFramePr>
        <p:xfrm>
          <a:off x="35495" y="1519706"/>
          <a:ext cx="4729687" cy="378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EFC6746B-A471-5BE2-E12E-A67F28E90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26088"/>
              </p:ext>
            </p:extLst>
          </p:nvPr>
        </p:nvGraphicFramePr>
        <p:xfrm>
          <a:off x="4289000" y="4194798"/>
          <a:ext cx="4729687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E6BA6088-2BE8-E96F-5EE6-7DAF4158B4ED}"/>
              </a:ext>
            </a:extLst>
          </p:cNvPr>
          <p:cNvSpPr txBox="1"/>
          <p:nvPr/>
        </p:nvSpPr>
        <p:spPr>
          <a:xfrm>
            <a:off x="671310" y="938066"/>
            <a:ext cx="810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92D050"/>
                </a:solidFill>
              </a:rPr>
              <a:t>Paramètres de représentativité</a:t>
            </a:r>
          </a:p>
        </p:txBody>
      </p:sp>
    </p:spTree>
    <p:extLst>
      <p:ext uri="{BB962C8B-B14F-4D97-AF65-F5344CB8AC3E}">
        <p14:creationId xmlns:p14="http://schemas.microsoft.com/office/powerpoint/2010/main" val="24488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38A7F-BBDB-0203-6A99-23FC9DBA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277F0-401F-4661-0A1E-396390CD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0" y="1108948"/>
            <a:ext cx="8834906" cy="556230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</a:rPr>
              <a:t>Les 5 qui ne font pas d’échanges de données parcellaires (38 %)</a:t>
            </a:r>
          </a:p>
          <a:p>
            <a:pPr marL="0" indent="0">
              <a:buNone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/>
              <a:t>Avez-vous déjà envisagé de le faire ?=&gt; tous ont répondu oui / 100%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636ACDD4-7928-BC7D-5E84-8DAE465B0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335225"/>
              </p:ext>
            </p:extLst>
          </p:nvPr>
        </p:nvGraphicFramePr>
        <p:xfrm>
          <a:off x="186744" y="2756079"/>
          <a:ext cx="3380704" cy="391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0305094-5262-65F4-DFDE-DC48E05A4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86751"/>
              </p:ext>
            </p:extLst>
          </p:nvPr>
        </p:nvGraphicFramePr>
        <p:xfrm>
          <a:off x="3400148" y="2411835"/>
          <a:ext cx="5711115" cy="368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C07ADC-3129-2A0F-D0EB-E3EE2F24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00" y="1005918"/>
            <a:ext cx="8641724" cy="2558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B0F0"/>
                </a:solidFill>
              </a:rPr>
              <a:t>Les 15 qui font des échanges de données parcellaires (75 %)</a:t>
            </a:r>
          </a:p>
          <a:p>
            <a:pPr marL="0" indent="0" algn="ctr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1400" b="1" dirty="0"/>
              <a:t>1) Format utilisé ?</a:t>
            </a:r>
          </a:p>
          <a:p>
            <a:pPr marL="0" indent="0">
              <a:buNone/>
            </a:pPr>
            <a:r>
              <a:rPr lang="fr-FR" sz="1400" dirty="0"/>
              <a:t>34 % utilisent les standards </a:t>
            </a:r>
            <a:r>
              <a:rPr lang="fr-FR" sz="1400" dirty="0" err="1"/>
              <a:t>Daplos</a:t>
            </a:r>
            <a:r>
              <a:rPr lang="fr-FR" sz="1400" dirty="0"/>
              <a:t> / </a:t>
            </a:r>
            <a:r>
              <a:rPr lang="fr-FR" sz="1400" dirty="0" err="1"/>
              <a:t>eDpalos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33 % utilisent des formats propriétaires</a:t>
            </a:r>
          </a:p>
          <a:p>
            <a:pPr marL="0" indent="0">
              <a:buNone/>
            </a:pPr>
            <a:r>
              <a:rPr lang="fr-FR" sz="1400" dirty="0"/>
              <a:t>33 % utilisent les deux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b="1" dirty="0"/>
              <a:t>2) Volume annuel de fichiers échangés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16246820-DF71-3EE5-B6C5-065E556AA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434057"/>
              </p:ext>
            </p:extLst>
          </p:nvPr>
        </p:nvGraphicFramePr>
        <p:xfrm>
          <a:off x="3584546" y="1383939"/>
          <a:ext cx="5009040" cy="251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C9C931DE-D066-9E47-120D-3203F259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7EF269BE-7683-DB5C-C972-14A87C4F1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99214"/>
              </p:ext>
            </p:extLst>
          </p:nvPr>
        </p:nvGraphicFramePr>
        <p:xfrm>
          <a:off x="2947387" y="3942705"/>
          <a:ext cx="6196614" cy="29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E526CA13-8E87-B858-AA12-22D14A7F1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40523"/>
              </p:ext>
            </p:extLst>
          </p:nvPr>
        </p:nvGraphicFramePr>
        <p:xfrm>
          <a:off x="93889" y="3318166"/>
          <a:ext cx="2769848" cy="3450070"/>
        </p:xfrm>
        <a:graphic>
          <a:graphicData uri="http://schemas.openxmlformats.org/drawingml/2006/table">
            <a:tbl>
              <a:tblPr/>
              <a:tblGrid>
                <a:gridCol w="2769848">
                  <a:extLst>
                    <a:ext uri="{9D8B030D-6E8A-4147-A177-3AD203B41FA5}">
                      <a16:colId xmlns:a16="http://schemas.microsoft.com/office/drawing/2014/main" val="2382809659"/>
                    </a:ext>
                  </a:extLst>
                </a:gridCol>
              </a:tblGrid>
              <a:tr h="1980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volume de fichiers annuel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17375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258783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 à 400 000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52838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603428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à 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90697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à 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34339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97082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535368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 parcelles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786392"/>
                  </a:ext>
                </a:extLst>
              </a:tr>
              <a:tr h="198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et 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48088"/>
                  </a:ext>
                </a:extLst>
              </a:tr>
              <a:tr h="2145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exploitations environs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24037"/>
                  </a:ext>
                </a:extLst>
              </a:tr>
              <a:tr h="3961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Moins de 10. Peu de nos clients gèrent le parcellaire dans le logiciel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565785"/>
                  </a:ext>
                </a:extLst>
              </a:tr>
              <a:tr h="2145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 parcelles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9337"/>
                  </a:ext>
                </a:extLst>
              </a:tr>
              <a:tr h="2145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 à 1233 selon les années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89647"/>
                  </a:ext>
                </a:extLst>
              </a:tr>
              <a:tr h="2145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parcelles/an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23601"/>
                  </a:ext>
                </a:extLst>
              </a:tr>
              <a:tr h="21459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Aucune idée</a:t>
                      </a:r>
                    </a:p>
                  </a:txBody>
                  <a:tcPr marL="7620" marR="7620" marT="15240" marB="1524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6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C07ADC-3129-2A0F-D0EB-E3EE2F24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918"/>
            <a:ext cx="8641724" cy="2558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B0F0"/>
                </a:solidFill>
              </a:rPr>
              <a:t>Zoom sur ceux qui ne sont pas satisfait des échanges de données (33%)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C931DE-D066-9E47-120D-3203F259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DF4B29-0EC9-02D7-D183-2F28FE8A8A10}"/>
              </a:ext>
            </a:extLst>
          </p:cNvPr>
          <p:cNvSpPr txBox="1"/>
          <p:nvPr/>
        </p:nvSpPr>
        <p:spPr>
          <a:xfrm>
            <a:off x="331904" y="1613118"/>
            <a:ext cx="7507077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n-lt"/>
              </a:rPr>
              <a:t>100 % des répondants utilisant les standards </a:t>
            </a:r>
            <a:r>
              <a:rPr lang="fr-FR" sz="1400" b="1" dirty="0" err="1">
                <a:latin typeface="+mn-lt"/>
              </a:rPr>
              <a:t>Daplos</a:t>
            </a:r>
            <a:r>
              <a:rPr lang="fr-FR" sz="1400" b="1" dirty="0">
                <a:latin typeface="+mn-lt"/>
              </a:rPr>
              <a:t>/</a:t>
            </a:r>
            <a:r>
              <a:rPr lang="fr-FR" sz="1400" b="1" dirty="0" err="1">
                <a:latin typeface="+mn-lt"/>
              </a:rPr>
              <a:t>eDaplos</a:t>
            </a:r>
            <a:r>
              <a:rPr lang="fr-FR" sz="1400" b="1" dirty="0">
                <a:latin typeface="+mn-lt"/>
              </a:rPr>
              <a:t> uniquement sont satisfaits</a:t>
            </a:r>
          </a:p>
          <a:p>
            <a:endParaRPr lang="fr-FR" sz="1400" dirty="0">
              <a:latin typeface="+mn-lt"/>
            </a:endParaRPr>
          </a:p>
          <a:p>
            <a:r>
              <a:rPr lang="fr-FR" sz="1400" b="1" dirty="0">
                <a:latin typeface="+mn-lt"/>
              </a:rPr>
              <a:t>60 % des répondants utilisant des formats propriétaires uniquement sont satisfaits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b="1" dirty="0">
                <a:latin typeface="+mn-lt"/>
              </a:rPr>
              <a:t>40 % ne sont pas satisfait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sz="1400" b="1" dirty="0">
                <a:latin typeface="+mn-lt"/>
              </a:rPr>
              <a:t>Raison invoquée : problèmes d’interopérabilité des données</a:t>
            </a:r>
          </a:p>
          <a:p>
            <a:endParaRPr lang="fr-FR" sz="1400" b="1" dirty="0">
              <a:latin typeface="+mn-lt"/>
            </a:endParaRPr>
          </a:p>
          <a:p>
            <a:r>
              <a:rPr lang="fr-FR" sz="1400" b="1" dirty="0">
                <a:latin typeface="+mn-lt"/>
              </a:rPr>
              <a:t>Les répondants utilisant les deux types de formats </a:t>
            </a:r>
            <a:r>
              <a:rPr lang="fr-FR" sz="1400" b="1">
                <a:latin typeface="+mn-lt"/>
              </a:rPr>
              <a:t>ont indiqué </a:t>
            </a:r>
            <a:r>
              <a:rPr lang="fr-FR" sz="1400" b="1" dirty="0">
                <a:latin typeface="+mn-lt"/>
              </a:rPr>
              <a:t>ont indiqués être satisfait des échanges à 40 %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b="1" dirty="0">
                <a:latin typeface="+mn-lt"/>
              </a:rPr>
              <a:t>60 % ne sont pas satisfait sans possibilité de savoir si ce sont les formats standards ou propriétaires concernés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sz="1400" b="1" dirty="0">
                <a:latin typeface="+mn-lt"/>
              </a:rPr>
              <a:t>Raisons invoquées :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E3391389-78E6-6DC3-BA68-8640FAE4B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037989"/>
              </p:ext>
            </p:extLst>
          </p:nvPr>
        </p:nvGraphicFramePr>
        <p:xfrm>
          <a:off x="2139518" y="3719744"/>
          <a:ext cx="5903649" cy="279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1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69E18-26D1-4A63-89E6-FB251CF0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8631A-F208-0BB1-54B4-C11E1CCB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rgbClr val="7030A0"/>
                </a:solidFill>
              </a:rPr>
              <a:t>Utilisation de référentiels de données techniques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53BCEE0-04B9-E996-5619-42060DC79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702457"/>
              </p:ext>
            </p:extLst>
          </p:nvPr>
        </p:nvGraphicFramePr>
        <p:xfrm>
          <a:off x="-354169" y="2208724"/>
          <a:ext cx="4533218" cy="311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75CAABDA-832F-C99F-FEF9-F859C0B7A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840179"/>
              </p:ext>
            </p:extLst>
          </p:nvPr>
        </p:nvGraphicFramePr>
        <p:xfrm>
          <a:off x="4179049" y="2208724"/>
          <a:ext cx="5481638" cy="31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4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69E18-26D1-4A63-89E6-FB251CF0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Premiers résultats questionnaire en ligne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8631A-F208-0BB1-54B4-C11E1CCB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3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rgbClr val="7030A0"/>
                </a:solidFill>
              </a:rPr>
              <a:t>Utilisation de référentiels de données techniques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1F4399-F63A-8D52-951A-A7CDD61177B6}"/>
              </a:ext>
            </a:extLst>
          </p:cNvPr>
          <p:cNvSpPr txBox="1"/>
          <p:nvPr/>
        </p:nvSpPr>
        <p:spPr>
          <a:xfrm>
            <a:off x="264017" y="4700789"/>
            <a:ext cx="7991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+mn-lt"/>
              </a:rPr>
              <a:t>Référentiel du ministère des doses de référence à la cible pour les produits phytosanitaires</a:t>
            </a:r>
          </a:p>
          <a:p>
            <a:r>
              <a:rPr lang="fr-FR" sz="1100" dirty="0" err="1">
                <a:latin typeface="+mn-lt"/>
              </a:rPr>
              <a:t>Lexagri</a:t>
            </a:r>
            <a:endParaRPr lang="fr-FR" sz="1100" dirty="0">
              <a:latin typeface="+mn-lt"/>
            </a:endParaRPr>
          </a:p>
          <a:p>
            <a:r>
              <a:rPr lang="fr-FR" sz="1100" dirty="0">
                <a:latin typeface="+mn-lt"/>
              </a:rPr>
              <a:t>Codes cultures </a:t>
            </a:r>
            <a:r>
              <a:rPr lang="fr-FR" sz="1100" dirty="0" err="1">
                <a:latin typeface="+mn-lt"/>
              </a:rPr>
              <a:t>telepac</a:t>
            </a:r>
            <a:endParaRPr lang="fr-FR" sz="1100" dirty="0">
              <a:latin typeface="+mn-lt"/>
            </a:endParaRPr>
          </a:p>
          <a:p>
            <a:r>
              <a:rPr lang="fr-FR" sz="1100" dirty="0">
                <a:latin typeface="+mn-lt"/>
              </a:rPr>
              <a:t>Matériel APCA</a:t>
            </a:r>
          </a:p>
          <a:p>
            <a:r>
              <a:rPr lang="fr-FR" sz="1100" dirty="0">
                <a:latin typeface="+mn-lt"/>
              </a:rPr>
              <a:t>Variétés du GEVES, GNIS</a:t>
            </a:r>
          </a:p>
          <a:p>
            <a:r>
              <a:rPr lang="fr-FR" sz="1100" dirty="0">
                <a:latin typeface="+mn-lt"/>
              </a:rPr>
              <a:t>publications des produits de biocontrôles</a:t>
            </a:r>
          </a:p>
          <a:p>
            <a:r>
              <a:rPr lang="fr-FR" sz="1100" dirty="0">
                <a:latin typeface="+mn-lt"/>
              </a:rPr>
              <a:t>Macro organismes arrêté</a:t>
            </a:r>
          </a:p>
          <a:p>
            <a:r>
              <a:rPr lang="fr-FR" sz="1100" dirty="0">
                <a:latin typeface="+mn-lt"/>
              </a:rPr>
              <a:t>substances de base de l'ITAB</a:t>
            </a:r>
          </a:p>
          <a:p>
            <a:r>
              <a:rPr lang="fr-FR" sz="1100" dirty="0">
                <a:latin typeface="+mn-lt"/>
              </a:rPr>
              <a:t>plantes utilisables en pharmacopées </a:t>
            </a:r>
            <a:r>
              <a:rPr lang="fr-FR" sz="1100" dirty="0" err="1">
                <a:latin typeface="+mn-lt"/>
              </a:rPr>
              <a:t>légifrance</a:t>
            </a:r>
            <a:endParaRPr lang="fr-FR" sz="1100" dirty="0">
              <a:latin typeface="+mn-lt"/>
            </a:endParaRPr>
          </a:p>
          <a:p>
            <a:r>
              <a:rPr lang="fr-FR" sz="1100" dirty="0">
                <a:latin typeface="+mn-lt"/>
              </a:rPr>
              <a:t>produits phytosanitaires et MFSC d'EPHY</a:t>
            </a:r>
          </a:p>
          <a:p>
            <a:r>
              <a:rPr lang="fr-FR" sz="1100" dirty="0">
                <a:latin typeface="+mn-lt"/>
              </a:rPr>
              <a:t>GES de </a:t>
            </a:r>
            <a:r>
              <a:rPr lang="fr-FR" sz="1100" dirty="0" err="1">
                <a:latin typeface="+mn-lt"/>
              </a:rPr>
              <a:t>Dia'terre</a:t>
            </a:r>
            <a:r>
              <a:rPr lang="fr-FR" sz="1100" dirty="0">
                <a:latin typeface="+mn-lt"/>
              </a:rPr>
              <a:t> et GES'TIM</a:t>
            </a:r>
          </a:p>
          <a:p>
            <a:r>
              <a:rPr lang="fr-FR" sz="1100" dirty="0">
                <a:latin typeface="+mn-lt"/>
              </a:rPr>
              <a:t>prix des intrants </a:t>
            </a:r>
            <a:r>
              <a:rPr lang="fr-FR" sz="1100" dirty="0" err="1">
                <a:latin typeface="+mn-lt"/>
              </a:rPr>
              <a:t>TerrEtude</a:t>
            </a:r>
            <a:r>
              <a:rPr lang="fr-FR" sz="1100" dirty="0">
                <a:latin typeface="+mn-lt"/>
              </a:rPr>
              <a:t> indices INSES (IPPAP et IPAMPA)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335A3A8-44D7-EF54-9F10-09C29B7E5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506910"/>
              </p:ext>
            </p:extLst>
          </p:nvPr>
        </p:nvGraphicFramePr>
        <p:xfrm>
          <a:off x="1989931" y="1505744"/>
          <a:ext cx="5164138" cy="31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48D2000C-66E6-5E7B-A86E-1B52B7FC11A2}"/>
              </a:ext>
            </a:extLst>
          </p:cNvPr>
          <p:cNvSpPr txBox="1"/>
          <p:nvPr/>
        </p:nvSpPr>
        <p:spPr>
          <a:xfrm>
            <a:off x="264017" y="4239124"/>
            <a:ext cx="138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7030A0"/>
                </a:solidFill>
                <a:latin typeface="+mn-lt"/>
              </a:rPr>
              <a:t>Précisions référentiels autres</a:t>
            </a:r>
          </a:p>
        </p:txBody>
      </p:sp>
    </p:spTree>
    <p:extLst>
      <p:ext uri="{BB962C8B-B14F-4D97-AF65-F5344CB8AC3E}">
        <p14:creationId xmlns:p14="http://schemas.microsoft.com/office/powerpoint/2010/main" val="19273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EC3E4-24E3-530D-A872-177EFE76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Suite à donner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0E47A-4C2F-07A5-B36C-5AA917B5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2" y="1340768"/>
            <a:ext cx="8590208" cy="4525963"/>
          </a:xfrm>
        </p:spPr>
        <p:txBody>
          <a:bodyPr/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Questionnaire 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Organiser des entretiens avec les personnes ayant répondu au questionnaire et qui ont indiqué être ok pour être recontactées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Diffuser largement dans les réseaux des membres du GT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GT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Suite de l’étude - calendrier</a:t>
            </a:r>
          </a:p>
          <a:p>
            <a:pPr marL="0" indent="0">
              <a:buNone/>
            </a:pPr>
            <a:r>
              <a:rPr lang="fr-FR" dirty="0"/>
              <a:t>A définir</a:t>
            </a:r>
          </a:p>
        </p:txBody>
      </p:sp>
    </p:spTree>
    <p:extLst>
      <p:ext uri="{BB962C8B-B14F-4D97-AF65-F5344CB8AC3E}">
        <p14:creationId xmlns:p14="http://schemas.microsoft.com/office/powerpoint/2010/main" val="234629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BE643-5E07-4C4F-8723-B6E52BE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points ?</a:t>
            </a:r>
          </a:p>
        </p:txBody>
      </p:sp>
    </p:spTree>
    <p:extLst>
      <p:ext uri="{BB962C8B-B14F-4D97-AF65-F5344CB8AC3E}">
        <p14:creationId xmlns:p14="http://schemas.microsoft.com/office/powerpoint/2010/main" val="181360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1A061-7552-4DF9-B80C-3425D4B2A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8" y="116632"/>
            <a:ext cx="7772400" cy="2491339"/>
          </a:xfrm>
        </p:spPr>
        <p:txBody>
          <a:bodyPr>
            <a:normAutofit/>
          </a:bodyPr>
          <a:lstStyle/>
          <a:p>
            <a:r>
              <a:rPr lang="fr-FR" dirty="0"/>
              <a:t>FIN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CDC4772-B43A-C5E4-6B79-E9D185E4D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30" y="3968836"/>
            <a:ext cx="2590805" cy="2590805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4D74F6A6-B9C5-6B69-C727-968DCA96B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78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514318A-50D5-45E7-B94C-6EC6458B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 de table</a:t>
            </a:r>
          </a:p>
        </p:txBody>
      </p:sp>
    </p:spTree>
    <p:extLst>
      <p:ext uri="{BB962C8B-B14F-4D97-AF65-F5344CB8AC3E}">
        <p14:creationId xmlns:p14="http://schemas.microsoft.com/office/powerpoint/2010/main" val="283946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A7EB4-0287-494F-8C00-2F9E2887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DCFF7-7B54-4161-9A66-313E83D7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5" y="1199101"/>
            <a:ext cx="8583769" cy="5124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6"/>
                </a:solidFill>
              </a:rPr>
              <a:t>Prochaines réunions Agro EDI Europe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Jeudi 2 juin 10h</a:t>
            </a:r>
          </a:p>
          <a:p>
            <a:pPr marL="0" indent="0">
              <a:buNone/>
            </a:pPr>
            <a:r>
              <a:rPr lang="fr-FR" b="1" dirty="0"/>
              <a:t>Plénière GT Supply Chain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Etat d’avancement des dossiers en cours : kits, </a:t>
            </a:r>
            <a:r>
              <a:rPr lang="fr-FR" dirty="0" err="1"/>
              <a:t>RFCs</a:t>
            </a:r>
            <a:r>
              <a:rPr lang="fr-FR" dirty="0"/>
              <a:t>, confirmation de commande, réforme facture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Sujets plénière : identification du type de DESADV, gestion des gratuits, Code EAN 13 génériques, process transfert produits entre clients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Jeudi 23 juin - journée</a:t>
            </a:r>
          </a:p>
          <a:p>
            <a:pPr marL="0" indent="0">
              <a:buNone/>
            </a:pPr>
            <a:r>
              <a:rPr lang="fr-FR" b="1" dirty="0"/>
              <a:t>Assemblée générale et Les Rencontres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Réforme de la facture électronique 2024 2026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Fertilisants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Big data et prédiction des rendements agricoles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Programme Atlas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Résultats de l’étude données parcellaires ?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04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C4AAC-8DBE-4007-BD18-5E8925CF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FB8F0-F04F-4475-AE65-5B368D53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025236"/>
            <a:ext cx="9108504" cy="56782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Validation du compte rendu de la réunion du 11 mars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Projet </a:t>
            </a:r>
            <a:r>
              <a:rPr lang="fr-FR" b="1" dirty="0" err="1"/>
              <a:t>Prophyl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err="1"/>
              <a:t>Daplos</a:t>
            </a:r>
            <a:r>
              <a:rPr lang="fr-FR" b="1" dirty="0"/>
              <a:t> v0.95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1600" dirty="0"/>
              <a:t>Demande de modification du guide pour ajouter une donnée 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"Dose N à apporter" </a:t>
            </a:r>
            <a:r>
              <a:rPr lang="fr-FR" sz="1600" dirty="0"/>
              <a:t>dans le FLAG DP (parcelle)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1600" dirty="0"/>
              <a:t>Calendrier de mise en œuvre</a:t>
            </a:r>
          </a:p>
          <a:p>
            <a:pPr>
              <a:buFont typeface="Symbol" panose="05050102010706020507" pitchFamily="18" charset="2"/>
              <a:buChar char="Þ"/>
            </a:pPr>
            <a:endParaRPr lang="fr-FR" sz="1600" dirty="0"/>
          </a:p>
          <a:p>
            <a:pPr marL="0" indent="0">
              <a:buNone/>
            </a:pPr>
            <a:r>
              <a:rPr lang="fr-FR" b="1" dirty="0"/>
              <a:t>Etude fiche parcellaire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1600" dirty="0"/>
              <a:t>Premiers retours et résultats du questionnaire en ligne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1600" dirty="0"/>
              <a:t>Suite à donner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b="1" dirty="0"/>
              <a:t>Autres points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/>
          </a:p>
          <a:p>
            <a:pPr lvl="1"/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791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96EF2-44B2-4CA2-A7C2-540AFFBB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CR du 11 mars 2022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E35966A-6B18-0E28-5B52-E7752AFDC29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867297"/>
              </p:ext>
            </p:extLst>
          </p:nvPr>
        </p:nvGraphicFramePr>
        <p:xfrm>
          <a:off x="2315136" y="984716"/>
          <a:ext cx="4513728" cy="583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37728" imgH="8448783" progId="Word.Document.12">
                  <p:embed/>
                </p:oleObj>
              </mc:Choice>
              <mc:Fallback>
                <p:oleObj name="Document" r:id="rId2" imgW="6537728" imgH="8448783" progId="Word.Document.12">
                  <p:embed/>
                  <p:pic>
                    <p:nvPicPr>
                      <p:cNvPr id="3" name="Espace réservé du contenu 2">
                        <a:extLst>
                          <a:ext uri="{FF2B5EF4-FFF2-40B4-BE49-F238E27FC236}">
                            <a16:creationId xmlns:a16="http://schemas.microsoft.com/office/drawing/2014/main" id="{FE35966A-6B18-0E28-5B52-E7752AFDC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5136" y="984716"/>
                        <a:ext cx="4513728" cy="58334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5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65051-6710-3218-EE35-C9E5199C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</a:t>
            </a:r>
            <a:r>
              <a:rPr lang="fr-FR" dirty="0" err="1"/>
              <a:t>prophyl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FDFC9-8E58-5417-2D33-C913CAD5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38" y="1340768"/>
            <a:ext cx="8435662" cy="4525963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Sollicitation par le service statistique du ministère de l’agriculture pour participer à un projet ayant pour objectif de collecter les données d’intervention pour traitements dans les parcelles dans les solutions de traçabilité parcellaire du marché utilisées par les agriculteurs.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=&gt; Anticipation d’une réglementation européenne obligeant à remonter les données de traitement dans les parcelles à l’Europe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=&gt; Agro EDI avait été initialement contactée pour l’utilisation des référentiels et/ou format DAPLOS mais à priori non retenu car les outils (API) IFT seraient privilégiés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66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09DD5-5107-75CD-CBE5-6143FD44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DAPLOS V0.95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F81A86-055A-C627-F7F5-AD0FCB96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487510"/>
            <a:ext cx="8816404" cy="4402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b="1" dirty="0"/>
              <a:t>Calendrier de mise en œuvre de la v0.95</a:t>
            </a:r>
          </a:p>
          <a:p>
            <a:pPr marL="0" indent="0">
              <a:buNone/>
            </a:pPr>
            <a:r>
              <a:rPr lang="fr-FR" sz="1400" dirty="0"/>
              <a:t>Tour de table</a:t>
            </a:r>
          </a:p>
          <a:p>
            <a:pPr marL="0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422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E01CD-54F8-6671-3F0D-EA652D6A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Etude fiche parcellaire</a:t>
            </a:r>
          </a:p>
        </p:txBody>
      </p:sp>
    </p:spTree>
    <p:extLst>
      <p:ext uri="{BB962C8B-B14F-4D97-AF65-F5344CB8AC3E}">
        <p14:creationId xmlns:p14="http://schemas.microsoft.com/office/powerpoint/2010/main" val="302056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002D2-775B-4405-A7D2-E1953550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4" y="206062"/>
            <a:ext cx="8983191" cy="539324"/>
          </a:xfrm>
        </p:spPr>
        <p:txBody>
          <a:bodyPr>
            <a:normAutofit/>
          </a:bodyPr>
          <a:lstStyle/>
          <a:p>
            <a:r>
              <a:rPr lang="fr-FR" dirty="0"/>
              <a:t>Etude fiche parcellaire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896C1-EFAF-4D82-8223-4D7F2EAB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9476"/>
            <a:ext cx="9144000" cy="5595870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fr-FR" sz="16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Recenser les besoins et contraintes des utilisateurs et potentiels utilisateurs pour la fiche parcellaire afin d’avoir des éléments pour envisager l’avenir de la fiche parcellaire</a:t>
            </a:r>
          </a:p>
          <a:p>
            <a:pPr marL="0" lvl="0" indent="0" algn="just">
              <a:spcAft>
                <a:spcPts val="600"/>
              </a:spcAft>
              <a:buNone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r>
              <a:rPr lang="fr-FR" sz="16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œuvre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fr-FR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Questionnaire court pour collecter les 1</a:t>
            </a:r>
            <a:r>
              <a:rPr lang="fr-FR" sz="1600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données 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à tous les adhérents de l’association (800 contacts) début mai 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Relance entre mi mai </a:t>
            </a:r>
          </a:p>
          <a:p>
            <a:pPr lvl="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au plus grand nombre par les membres du GT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fr-FR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Organiser des entretiens avec les personnes ayant répondu au questionnaire et qui ont indiqué être ok pour être recontactées</a:t>
            </a:r>
            <a:endParaRPr lang="fr-FR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r>
              <a:rPr lang="fr-FR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Présentation des résultats aux rencontres et donner de la visibilité à l’étude</a:t>
            </a:r>
          </a:p>
          <a:p>
            <a:pPr marL="0" lvl="0" indent="0" algn="just">
              <a:spcAft>
                <a:spcPts val="600"/>
              </a:spcAft>
              <a:buNone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997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AE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89B32AB344A4CA799BDFCD519E642" ma:contentTypeVersion="13" ma:contentTypeDescription="Crée un document." ma:contentTypeScope="" ma:versionID="de0e6931fcbfc750c355fe867f7702a4">
  <xsd:schema xmlns:xsd="http://www.w3.org/2001/XMLSchema" xmlns:xs="http://www.w3.org/2001/XMLSchema" xmlns:p="http://schemas.microsoft.com/office/2006/metadata/properties" xmlns:ns2="707d50bc-6c75-4d37-8d8c-46c75d6562b2" xmlns:ns3="b59e27a9-902a-4b68-991f-8a061f96c57a" targetNamespace="http://schemas.microsoft.com/office/2006/metadata/properties" ma:root="true" ma:fieldsID="b233af80020a2f5f618b2a6c0c997f90" ns2:_="" ns3:_="">
    <xsd:import namespace="707d50bc-6c75-4d37-8d8c-46c75d6562b2"/>
    <xsd:import namespace="b59e27a9-902a-4b68-991f-8a061f96c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50bc-6c75-4d37-8d8c-46c75d656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e27a9-902a-4b68-991f-8a061f96c57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3124D-3E10-4146-B192-97A865B0B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50bc-6c75-4d37-8d8c-46c75d6562b2"/>
    <ds:schemaRef ds:uri="b59e27a9-902a-4b68-991f-8a061f96c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BA11A-5008-4421-8DD8-BF437A497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84FD98-95F5-486E-93FF-91BB7458D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200130-GT SCA_01</Template>
  <TotalTime>4225</TotalTime>
  <Words>921</Words>
  <Application>Microsoft Office PowerPoint</Application>
  <PresentationFormat>Affichage à l'écran (4:3)</PresentationFormat>
  <Paragraphs>177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Archive</vt:lpstr>
      <vt:lpstr>Arial</vt:lpstr>
      <vt:lpstr>Calibri</vt:lpstr>
      <vt:lpstr>Century Gothic</vt:lpstr>
      <vt:lpstr>Symbol</vt:lpstr>
      <vt:lpstr>Thème AEE 2017</vt:lpstr>
      <vt:lpstr>Document</vt:lpstr>
      <vt:lpstr>GT INTEROPERABILITE  &amp; REFERENTIELS</vt:lpstr>
      <vt:lpstr>Tour de table</vt:lpstr>
      <vt:lpstr>Agenda</vt:lpstr>
      <vt:lpstr>Ordre du jour</vt:lpstr>
      <vt:lpstr>Validation CR du 11 mars 2022</vt:lpstr>
      <vt:lpstr>Projet prophyl</vt:lpstr>
      <vt:lpstr>DAPLOS V0.95</vt:lpstr>
      <vt:lpstr>Etude fiche parcellaire</vt:lpstr>
      <vt:lpstr>Etude fiche parcellaire</vt:lpstr>
      <vt:lpstr>Premiers résultats questionnaire en ligne</vt:lpstr>
      <vt:lpstr>Premiers résultats questionnaire en ligne</vt:lpstr>
      <vt:lpstr>Premiers résultats questionnaire en ligne</vt:lpstr>
      <vt:lpstr>Premiers résultats questionnaire en ligne</vt:lpstr>
      <vt:lpstr>Premiers résultats questionnaire en ligne</vt:lpstr>
      <vt:lpstr>Premiers résultats questionnaire en ligne</vt:lpstr>
      <vt:lpstr>Premiers résultats questionnaire en ligne</vt:lpstr>
      <vt:lpstr>Suite à donner</vt:lpstr>
      <vt:lpstr>Autres points ?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CHERUY</dc:creator>
  <cp:lastModifiedBy>Marie BEURET</cp:lastModifiedBy>
  <cp:revision>46</cp:revision>
  <dcterms:created xsi:type="dcterms:W3CDTF">2020-04-08T09:03:07Z</dcterms:created>
  <dcterms:modified xsi:type="dcterms:W3CDTF">2022-05-23T15:39:15Z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0x010100B7989B32AB344A4CA799BDFCD519E642</vt:lpwstr>
  </property>
</Properties>
</file>